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7"/>
  </p:notesMasterIdLst>
  <p:sldIdLst>
    <p:sldId id="307" r:id="rId2"/>
    <p:sldId id="304" r:id="rId3"/>
    <p:sldId id="314" r:id="rId4"/>
    <p:sldId id="260" r:id="rId5"/>
    <p:sldId id="318" r:id="rId6"/>
    <p:sldId id="319" r:id="rId7"/>
    <p:sldId id="320" r:id="rId8"/>
    <p:sldId id="321" r:id="rId9"/>
    <p:sldId id="322" r:id="rId10"/>
    <p:sldId id="263" r:id="rId11"/>
    <p:sldId id="328" r:id="rId12"/>
    <p:sldId id="324" r:id="rId13"/>
    <p:sldId id="325" r:id="rId14"/>
    <p:sldId id="333" r:id="rId15"/>
    <p:sldId id="316" r:id="rId16"/>
    <p:sldId id="329" r:id="rId17"/>
    <p:sldId id="330" r:id="rId18"/>
    <p:sldId id="331" r:id="rId19"/>
    <p:sldId id="336" r:id="rId20"/>
    <p:sldId id="332" r:id="rId21"/>
    <p:sldId id="335" r:id="rId22"/>
    <p:sldId id="337" r:id="rId23"/>
    <p:sldId id="338" r:id="rId24"/>
    <p:sldId id="339" r:id="rId25"/>
    <p:sldId id="340" r:id="rId26"/>
  </p:sldIdLst>
  <p:sldSz cx="9144000" cy="5143500" type="screen16x9"/>
  <p:notesSz cx="6858000" cy="9144000"/>
  <p:embeddedFontLst>
    <p:embeddedFont>
      <p:font typeface="Abril Fatface" panose="020B0604020202020204" charset="0"/>
      <p:regular r:id="rId28"/>
    </p:embeddedFont>
    <p:embeddedFont>
      <p:font typeface="Oxygen Light" panose="02000303000000000000" pitchFamily="2" charset="0"/>
      <p:regular r:id="rId29"/>
      <p:bold r:id="rId30"/>
    </p:embeddedFont>
    <p:embeddedFont>
      <p:font typeface="Quicksand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57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9266"/>
    <a:srgbClr val="14725D"/>
    <a:srgbClr val="D24141"/>
    <a:srgbClr val="508746"/>
    <a:srgbClr val="657C2B"/>
    <a:srgbClr val="5F72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B89672-717D-4DC0-B536-60F30784284E}" v="206" dt="2021-12-16T06:41:16.813"/>
  </p1510:revLst>
</p1510:revInfo>
</file>

<file path=ppt/tableStyles.xml><?xml version="1.0" encoding="utf-8"?>
<a:tblStyleLst xmlns:a="http://schemas.openxmlformats.org/drawingml/2006/main" def="{6BE5856A-2D63-4DE5-A48D-9A21B11494E9}">
  <a:tblStyle styleId="{6BE5856A-2D63-4DE5-A48D-9A21B11494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894" y="96"/>
      </p:cViewPr>
      <p:guideLst>
        <p:guide orient="horz" pos="285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78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00065a8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00065a85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00065a8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00065a85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679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57fab5e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57fab5e6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7501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76e7e05e9_0_17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76e7e05e9_0_17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974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57fab5e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57fab5e6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8908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57fab5e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57fab5e6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7617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76e7e05e9_0_17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76e7e05e9_0_17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616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76e7e05e9_0_17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76e7e05e9_0_17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744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57fab5e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57fab5e6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6488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76e7e05e9_0_17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76e7e05e9_0_17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861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76e7e05e9_0_17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76e7e05e9_0_17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21879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57fab5e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57fab5e6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0540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57fab5e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57fab5e6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6992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76e7e05e9_0_17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76e7e05e9_0_17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57fab5e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57fab5e6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0229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76e7e05e9_0_17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76e7e05e9_0_17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09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76e7e05e9_0_17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76e7e05e9_0_17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335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76e7e05e9_0_17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76e7e05e9_0_17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205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57fab5e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57fab5e6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6208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IG_NUMBER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 hasCustomPrompt="1"/>
          </p:nvPr>
        </p:nvSpPr>
        <p:spPr>
          <a:xfrm>
            <a:off x="1149900" y="143475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 idx="2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3"/>
          </p:nvPr>
        </p:nvSpPr>
        <p:spPr>
          <a:xfrm>
            <a:off x="592050" y="1897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68800" y="218180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4" hasCustomPrompt="1"/>
          </p:nvPr>
        </p:nvSpPr>
        <p:spPr>
          <a:xfrm>
            <a:off x="1149900" y="297440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 idx="5"/>
          </p:nvPr>
        </p:nvSpPr>
        <p:spPr>
          <a:xfrm>
            <a:off x="592050" y="34375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6"/>
          </p:nvPr>
        </p:nvSpPr>
        <p:spPr>
          <a:xfrm>
            <a:off x="568800" y="372145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7" hasCustomPrompt="1"/>
          </p:nvPr>
        </p:nvSpPr>
        <p:spPr>
          <a:xfrm>
            <a:off x="3305700" y="143475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ctrTitle" idx="8"/>
          </p:nvPr>
        </p:nvSpPr>
        <p:spPr>
          <a:xfrm>
            <a:off x="2747850" y="1897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9"/>
          </p:nvPr>
        </p:nvSpPr>
        <p:spPr>
          <a:xfrm>
            <a:off x="2724600" y="218180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13" hasCustomPrompt="1"/>
          </p:nvPr>
        </p:nvSpPr>
        <p:spPr>
          <a:xfrm>
            <a:off x="3305700" y="297440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4"/>
          <p:cNvSpPr txBox="1">
            <a:spLocks noGrp="1"/>
          </p:cNvSpPr>
          <p:nvPr>
            <p:ph type="ctrTitle" idx="14"/>
          </p:nvPr>
        </p:nvSpPr>
        <p:spPr>
          <a:xfrm>
            <a:off x="2747850" y="34375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5"/>
          </p:nvPr>
        </p:nvSpPr>
        <p:spPr>
          <a:xfrm>
            <a:off x="2724600" y="372145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16" hasCustomPrompt="1"/>
          </p:nvPr>
        </p:nvSpPr>
        <p:spPr>
          <a:xfrm>
            <a:off x="5470096" y="143475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 idx="17"/>
          </p:nvPr>
        </p:nvSpPr>
        <p:spPr>
          <a:xfrm>
            <a:off x="4912246" y="1897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8"/>
          </p:nvPr>
        </p:nvSpPr>
        <p:spPr>
          <a:xfrm>
            <a:off x="4888996" y="218180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19" hasCustomPrompt="1"/>
          </p:nvPr>
        </p:nvSpPr>
        <p:spPr>
          <a:xfrm>
            <a:off x="5470096" y="297440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ctrTitle" idx="20"/>
          </p:nvPr>
        </p:nvSpPr>
        <p:spPr>
          <a:xfrm>
            <a:off x="4912246" y="34375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21"/>
          </p:nvPr>
        </p:nvSpPr>
        <p:spPr>
          <a:xfrm>
            <a:off x="4888996" y="372145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BIG_NUMBER_1_1_3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1870200" y="2127525"/>
            <a:ext cx="5403600" cy="2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3013650" y="2454225"/>
            <a:ext cx="3116700" cy="15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 hasCustomPrompt="1"/>
          </p:nvPr>
        </p:nvSpPr>
        <p:spPr>
          <a:xfrm>
            <a:off x="3897150" y="1361375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BIG_NUMBER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ubTitle" idx="1"/>
          </p:nvPr>
        </p:nvSpPr>
        <p:spPr>
          <a:xfrm>
            <a:off x="3013650" y="3216225"/>
            <a:ext cx="3116700" cy="15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BIG_NUMBER_1_2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ctrTitle" idx="2"/>
          </p:nvPr>
        </p:nvSpPr>
        <p:spPr>
          <a:xfrm>
            <a:off x="790539" y="1848588"/>
            <a:ext cx="17658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771075" y="21325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 idx="3"/>
          </p:nvPr>
        </p:nvSpPr>
        <p:spPr>
          <a:xfrm>
            <a:off x="2722896" y="2839188"/>
            <a:ext cx="17658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4"/>
          </p:nvPr>
        </p:nvSpPr>
        <p:spPr>
          <a:xfrm>
            <a:off x="2703432" y="31231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ctrTitle" idx="5"/>
          </p:nvPr>
        </p:nvSpPr>
        <p:spPr>
          <a:xfrm>
            <a:off x="4655242" y="1848588"/>
            <a:ext cx="17658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6"/>
          </p:nvPr>
        </p:nvSpPr>
        <p:spPr>
          <a:xfrm>
            <a:off x="4635778" y="21325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7"/>
          </p:nvPr>
        </p:nvSpPr>
        <p:spPr>
          <a:xfrm>
            <a:off x="6587592" y="2839188"/>
            <a:ext cx="17658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8"/>
          </p:nvPr>
        </p:nvSpPr>
        <p:spPr>
          <a:xfrm>
            <a:off x="6568128" y="31231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bril Fatface"/>
              <a:buNone/>
              <a:defRPr sz="28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xygen Light"/>
              <a:buChar char="●"/>
              <a:defRPr sz="18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●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●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5" r:id="rId4"/>
    <p:sldLayoutId id="2147483665" r:id="rId5"/>
    <p:sldLayoutId id="214748366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C5D628-0E17-4FAF-A882-0A78222C12F8}"/>
              </a:ext>
            </a:extLst>
          </p:cNvPr>
          <p:cNvSpPr/>
          <p:nvPr/>
        </p:nvSpPr>
        <p:spPr>
          <a:xfrm>
            <a:off x="7958670" y="870373"/>
            <a:ext cx="157690" cy="31834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B4D95F-235B-4738-BEDF-DE19E9E88FBC}"/>
              </a:ext>
            </a:extLst>
          </p:cNvPr>
          <p:cNvSpPr/>
          <p:nvPr/>
        </p:nvSpPr>
        <p:spPr>
          <a:xfrm>
            <a:off x="8147263" y="60960"/>
            <a:ext cx="157690" cy="31834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08746"/>
              </a:solidFill>
            </a:endParaRPr>
          </a:p>
        </p:txBody>
      </p:sp>
      <p:pic>
        <p:nvPicPr>
          <p:cNvPr id="3" name="Picture 2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023A4058-12D6-4723-B714-C9A1C02FC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868766">
            <a:off x="305350" y="843520"/>
            <a:ext cx="2253639" cy="3971312"/>
          </a:xfrm>
          <a:prstGeom prst="rect">
            <a:avLst/>
          </a:prstGeom>
        </p:spPr>
      </p:pic>
      <p:sp>
        <p:nvSpPr>
          <p:cNvPr id="136" name="Google Shape;136;p23"/>
          <p:cNvSpPr txBox="1">
            <a:spLocks noGrp="1"/>
          </p:cNvSpPr>
          <p:nvPr>
            <p:ph type="ctrTitle" idx="4294967295"/>
          </p:nvPr>
        </p:nvSpPr>
        <p:spPr>
          <a:xfrm>
            <a:off x="869950" y="1545431"/>
            <a:ext cx="7404100" cy="205263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07TetsubinGothic" panose="02000600000000000000" pitchFamily="2" charset="-128"/>
                <a:cs typeface="Times New Roman" panose="02020603050405020304" pitchFamily="18" charset="0"/>
              </a:rPr>
              <a:t>Avocado </a:t>
            </a:r>
            <a:br>
              <a:rPr lang="en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07TetsubinGothic" panose="02000600000000000000" pitchFamily="2" charset="-128"/>
                <a:cs typeface="Times New Roman" panose="02020603050405020304" pitchFamily="18" charset="0"/>
              </a:rPr>
            </a:br>
            <a:r>
              <a:rPr lang="en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07TetsubinGothic" panose="02000600000000000000" pitchFamily="2" charset="-128"/>
                <a:cs typeface="Times New Roman" panose="02020603050405020304" pitchFamily="18" charset="0"/>
              </a:rPr>
              <a:t>Price Prediction</a:t>
            </a:r>
            <a:endParaRPr sz="48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07TetsubinGothic" panose="02000600000000000000" pitchFamily="2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 descr="A picture containing chocolate, close&#10;&#10;Description automatically generated">
            <a:extLst>
              <a:ext uri="{FF2B5EF4-FFF2-40B4-BE49-F238E27FC236}">
                <a16:creationId xmlns:a16="http://schemas.microsoft.com/office/drawing/2014/main" id="{5EECB0FA-7BBE-438A-A4FA-2A9D93C3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310746" y="2345111"/>
            <a:ext cx="3057485" cy="2934595"/>
          </a:xfrm>
          <a:prstGeom prst="rect">
            <a:avLst/>
          </a:prstGeom>
        </p:spPr>
      </p:pic>
      <p:sp>
        <p:nvSpPr>
          <p:cNvPr id="8" name="Google Shape;169;p25">
            <a:extLst>
              <a:ext uri="{FF2B5EF4-FFF2-40B4-BE49-F238E27FC236}">
                <a16:creationId xmlns:a16="http://schemas.microsoft.com/office/drawing/2014/main" id="{3E70F38A-7EEE-47E9-9B26-B40C8AC7BC15}"/>
              </a:ext>
            </a:extLst>
          </p:cNvPr>
          <p:cNvSpPr txBox="1">
            <a:spLocks/>
          </p:cNvSpPr>
          <p:nvPr/>
        </p:nvSpPr>
        <p:spPr>
          <a:xfrm>
            <a:off x="2993533" y="3344245"/>
            <a:ext cx="3057484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Noura</a:t>
            </a:r>
            <a:r>
              <a:rPr lang="en-US" sz="16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Muhammad </a:t>
            </a:r>
            <a:r>
              <a:rPr lang="en-US" sz="16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Alhammad</a:t>
            </a:r>
            <a:endParaRPr lang="en-US" sz="16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11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/>
          <p:nvPr/>
        </p:nvSpPr>
        <p:spPr>
          <a:xfrm>
            <a:off x="5784670" y="1452178"/>
            <a:ext cx="1804800" cy="2019000"/>
          </a:xfrm>
          <a:prstGeom prst="rect">
            <a:avLst/>
          </a:prstGeom>
          <a:noFill/>
          <a:ln w="19050" cap="flat" cmpd="sng">
            <a:solidFill>
              <a:srgbClr val="1472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0"/>
          <p:cNvSpPr/>
          <p:nvPr/>
        </p:nvSpPr>
        <p:spPr>
          <a:xfrm>
            <a:off x="3738504" y="2078266"/>
            <a:ext cx="1804800" cy="2019000"/>
          </a:xfrm>
          <a:prstGeom prst="rect">
            <a:avLst/>
          </a:prstGeom>
          <a:noFill/>
          <a:ln w="19050" cap="flat" cmpd="sng">
            <a:solidFill>
              <a:srgbClr val="1472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ctrTitle" idx="2"/>
          </p:nvPr>
        </p:nvSpPr>
        <p:spPr>
          <a:xfrm>
            <a:off x="1615992" y="1471966"/>
            <a:ext cx="1681882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Environment</a:t>
            </a:r>
            <a:endParaRPr sz="1800" b="1" dirty="0">
              <a:solidFill>
                <a:srgbClr val="14725D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51" name="Google Shape;251;p30"/>
          <p:cNvSpPr txBox="1">
            <a:spLocks noGrp="1"/>
          </p:cNvSpPr>
          <p:nvPr>
            <p:ph type="ctrTitle" idx="3"/>
          </p:nvPr>
        </p:nvSpPr>
        <p:spPr>
          <a:xfrm>
            <a:off x="3854558" y="2139679"/>
            <a:ext cx="1572689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endParaRPr sz="1800" b="1" dirty="0">
              <a:solidFill>
                <a:srgbClr val="1472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Google Shape;203;p27">
            <a:extLst>
              <a:ext uri="{FF2B5EF4-FFF2-40B4-BE49-F238E27FC236}">
                <a16:creationId xmlns:a16="http://schemas.microsoft.com/office/drawing/2014/main" id="{57AEA0D5-7B62-4C24-973D-F9EC0B0D6F5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Google Shape;163;p25">
            <a:extLst>
              <a:ext uri="{FF2B5EF4-FFF2-40B4-BE49-F238E27FC236}">
                <a16:creationId xmlns:a16="http://schemas.microsoft.com/office/drawing/2014/main" id="{3E1BEB18-8A02-465F-9A96-CAE9F2354FF3}"/>
              </a:ext>
            </a:extLst>
          </p:cNvPr>
          <p:cNvCxnSpPr/>
          <p:nvPr/>
        </p:nvCxnSpPr>
        <p:spPr>
          <a:xfrm>
            <a:off x="4062475" y="695425"/>
            <a:ext cx="5491500" cy="0"/>
          </a:xfrm>
          <a:prstGeom prst="straightConnector1">
            <a:avLst/>
          </a:prstGeom>
          <a:noFill/>
          <a:ln w="76200" cap="flat" cmpd="sng">
            <a:solidFill>
              <a:srgbClr val="2492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63;p25">
            <a:extLst>
              <a:ext uri="{FF2B5EF4-FFF2-40B4-BE49-F238E27FC236}">
                <a16:creationId xmlns:a16="http://schemas.microsoft.com/office/drawing/2014/main" id="{43610A11-7B35-43D1-86AF-D08E24D329F6}"/>
              </a:ext>
            </a:extLst>
          </p:cNvPr>
          <p:cNvCxnSpPr/>
          <p:nvPr/>
        </p:nvCxnSpPr>
        <p:spPr>
          <a:xfrm>
            <a:off x="4275796" y="803799"/>
            <a:ext cx="5491500" cy="0"/>
          </a:xfrm>
          <a:prstGeom prst="straightConnector1">
            <a:avLst/>
          </a:prstGeom>
          <a:noFill/>
          <a:ln w="76200" cap="flat" cmpd="sng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256;p30">
            <a:extLst>
              <a:ext uri="{FF2B5EF4-FFF2-40B4-BE49-F238E27FC236}">
                <a16:creationId xmlns:a16="http://schemas.microsoft.com/office/drawing/2014/main" id="{E3682AE3-E711-4F1C-AE56-F6E0806BB6F8}"/>
              </a:ext>
            </a:extLst>
          </p:cNvPr>
          <p:cNvSpPr txBox="1">
            <a:spLocks/>
          </p:cNvSpPr>
          <p:nvPr/>
        </p:nvSpPr>
        <p:spPr>
          <a:xfrm>
            <a:off x="1535032" y="1854666"/>
            <a:ext cx="18048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</p:txBody>
      </p:sp>
      <p:sp>
        <p:nvSpPr>
          <p:cNvPr id="34" name="Google Shape;256;p30">
            <a:extLst>
              <a:ext uri="{FF2B5EF4-FFF2-40B4-BE49-F238E27FC236}">
                <a16:creationId xmlns:a16="http://schemas.microsoft.com/office/drawing/2014/main" id="{43D5D2B1-C74B-48AB-A802-A14DD6D91DB2}"/>
              </a:ext>
            </a:extLst>
          </p:cNvPr>
          <p:cNvSpPr txBox="1">
            <a:spLocks/>
          </p:cNvSpPr>
          <p:nvPr/>
        </p:nvSpPr>
        <p:spPr>
          <a:xfrm>
            <a:off x="3744998" y="2546916"/>
            <a:ext cx="18048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</p:txBody>
      </p:sp>
      <p:sp>
        <p:nvSpPr>
          <p:cNvPr id="35" name="Google Shape;251;p30">
            <a:extLst>
              <a:ext uri="{FF2B5EF4-FFF2-40B4-BE49-F238E27FC236}">
                <a16:creationId xmlns:a16="http://schemas.microsoft.com/office/drawing/2014/main" id="{966A770E-3943-4D27-BE32-1EA876D41663}"/>
              </a:ext>
            </a:extLst>
          </p:cNvPr>
          <p:cNvSpPr txBox="1">
            <a:spLocks/>
          </p:cNvSpPr>
          <p:nvPr/>
        </p:nvSpPr>
        <p:spPr>
          <a:xfrm>
            <a:off x="5900726" y="1669178"/>
            <a:ext cx="1572689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800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</a:t>
            </a:r>
          </a:p>
        </p:txBody>
      </p:sp>
      <p:sp>
        <p:nvSpPr>
          <p:cNvPr id="40" name="Google Shape;256;p30">
            <a:extLst>
              <a:ext uri="{FF2B5EF4-FFF2-40B4-BE49-F238E27FC236}">
                <a16:creationId xmlns:a16="http://schemas.microsoft.com/office/drawing/2014/main" id="{62B1362D-634C-4984-8F27-057FB6A9573D}"/>
              </a:ext>
            </a:extLst>
          </p:cNvPr>
          <p:cNvSpPr txBox="1">
            <a:spLocks/>
          </p:cNvSpPr>
          <p:nvPr/>
        </p:nvSpPr>
        <p:spPr>
          <a:xfrm>
            <a:off x="5831167" y="2344832"/>
            <a:ext cx="1711806" cy="409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–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Google Shape;247;p30">
            <a:extLst>
              <a:ext uri="{FF2B5EF4-FFF2-40B4-BE49-F238E27FC236}">
                <a16:creationId xmlns:a16="http://schemas.microsoft.com/office/drawing/2014/main" id="{680DB253-5400-4275-B531-535C314D0AF4}"/>
              </a:ext>
            </a:extLst>
          </p:cNvPr>
          <p:cNvSpPr/>
          <p:nvPr/>
        </p:nvSpPr>
        <p:spPr>
          <a:xfrm>
            <a:off x="1503860" y="1241466"/>
            <a:ext cx="1804800" cy="2019000"/>
          </a:xfrm>
          <a:prstGeom prst="rect">
            <a:avLst/>
          </a:prstGeom>
          <a:noFill/>
          <a:ln w="19050" cap="flat" cmpd="sng">
            <a:solidFill>
              <a:srgbClr val="1472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Callout: Quad Arrow 35">
            <a:extLst>
              <a:ext uri="{FF2B5EF4-FFF2-40B4-BE49-F238E27FC236}">
                <a16:creationId xmlns:a16="http://schemas.microsoft.com/office/drawing/2014/main" id="{915711E7-82EC-4A9B-907D-DBFDE100EB8F}"/>
              </a:ext>
            </a:extLst>
          </p:cNvPr>
          <p:cNvSpPr/>
          <p:nvPr/>
        </p:nvSpPr>
        <p:spPr>
          <a:xfrm>
            <a:off x="1135618" y="2940978"/>
            <a:ext cx="680216" cy="626088"/>
          </a:xfrm>
          <a:prstGeom prst="quadArrowCallout">
            <a:avLst>
              <a:gd name="adj1" fmla="val 37030"/>
              <a:gd name="adj2" fmla="val 18515"/>
              <a:gd name="adj3" fmla="val 18515"/>
              <a:gd name="adj4" fmla="val 48123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allout: Quad Arrow 61">
            <a:extLst>
              <a:ext uri="{FF2B5EF4-FFF2-40B4-BE49-F238E27FC236}">
                <a16:creationId xmlns:a16="http://schemas.microsoft.com/office/drawing/2014/main" id="{1C694932-826C-4E0E-AAB0-2F6323119061}"/>
              </a:ext>
            </a:extLst>
          </p:cNvPr>
          <p:cNvSpPr/>
          <p:nvPr/>
        </p:nvSpPr>
        <p:spPr>
          <a:xfrm>
            <a:off x="7249362" y="3150894"/>
            <a:ext cx="680216" cy="626088"/>
          </a:xfrm>
          <a:prstGeom prst="quadArrowCallout">
            <a:avLst>
              <a:gd name="adj1" fmla="val 37030"/>
              <a:gd name="adj2" fmla="val 18515"/>
              <a:gd name="adj3" fmla="val 18515"/>
              <a:gd name="adj4" fmla="val 48123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 descr="Continuous Improvement with solid fill">
            <a:extLst>
              <a:ext uri="{FF2B5EF4-FFF2-40B4-BE49-F238E27FC236}">
                <a16:creationId xmlns:a16="http://schemas.microsoft.com/office/drawing/2014/main" id="{C28F9459-87A6-467B-A52C-D278D9981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9870" y="2591455"/>
            <a:ext cx="914400" cy="914400"/>
          </a:xfrm>
          <a:prstGeom prst="rect">
            <a:avLst/>
          </a:prstGeom>
        </p:spPr>
      </p:pic>
      <p:pic>
        <p:nvPicPr>
          <p:cNvPr id="45" name="Graphic 44" descr="Idea outline">
            <a:extLst>
              <a:ext uri="{FF2B5EF4-FFF2-40B4-BE49-F238E27FC236}">
                <a16:creationId xmlns:a16="http://schemas.microsoft.com/office/drawing/2014/main" id="{770778F4-0207-4474-B828-7BEFA09594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198" y="2970095"/>
            <a:ext cx="914400" cy="914400"/>
          </a:xfrm>
          <a:prstGeom prst="rect">
            <a:avLst/>
          </a:prstGeom>
        </p:spPr>
      </p:pic>
      <p:pic>
        <p:nvPicPr>
          <p:cNvPr id="47" name="Graphic 46" descr="Remote learning science with solid fill">
            <a:extLst>
              <a:ext uri="{FF2B5EF4-FFF2-40B4-BE49-F238E27FC236}">
                <a16:creationId xmlns:a16="http://schemas.microsoft.com/office/drawing/2014/main" id="{04DD01EA-CA83-4B9C-8260-06F6CBE551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05018" y="2296860"/>
            <a:ext cx="914400" cy="914400"/>
          </a:xfrm>
          <a:prstGeom prst="rect">
            <a:avLst/>
          </a:prstGeom>
        </p:spPr>
      </p:pic>
      <p:sp>
        <p:nvSpPr>
          <p:cNvPr id="72" name="Arrow: Chevron 71">
            <a:extLst>
              <a:ext uri="{FF2B5EF4-FFF2-40B4-BE49-F238E27FC236}">
                <a16:creationId xmlns:a16="http://schemas.microsoft.com/office/drawing/2014/main" id="{643D32F7-4FCD-4894-8576-EAF0B5468874}"/>
              </a:ext>
            </a:extLst>
          </p:cNvPr>
          <p:cNvSpPr/>
          <p:nvPr/>
        </p:nvSpPr>
        <p:spPr>
          <a:xfrm>
            <a:off x="409904" y="518359"/>
            <a:ext cx="291293" cy="236482"/>
          </a:xfrm>
          <a:prstGeom prst="chevron">
            <a:avLst/>
          </a:prstGeom>
          <a:solidFill>
            <a:srgbClr val="D2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/>
          <p:nvPr/>
        </p:nvSpPr>
        <p:spPr>
          <a:xfrm>
            <a:off x="4850307" y="1356474"/>
            <a:ext cx="1804800" cy="2019000"/>
          </a:xfrm>
          <a:prstGeom prst="rect">
            <a:avLst/>
          </a:prstGeom>
          <a:noFill/>
          <a:ln w="19050" cap="flat" cmpd="sng">
            <a:solidFill>
              <a:srgbClr val="1472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ctrTitle" idx="2"/>
          </p:nvPr>
        </p:nvSpPr>
        <p:spPr>
          <a:xfrm>
            <a:off x="2111862" y="2505978"/>
            <a:ext cx="1681882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Modeling</a:t>
            </a:r>
          </a:p>
        </p:txBody>
      </p:sp>
      <p:sp>
        <p:nvSpPr>
          <p:cNvPr id="24" name="Google Shape;203;p27">
            <a:extLst>
              <a:ext uri="{FF2B5EF4-FFF2-40B4-BE49-F238E27FC236}">
                <a16:creationId xmlns:a16="http://schemas.microsoft.com/office/drawing/2014/main" id="{57AEA0D5-7B62-4C24-973D-F9EC0B0D6F5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Google Shape;163;p25">
            <a:extLst>
              <a:ext uri="{FF2B5EF4-FFF2-40B4-BE49-F238E27FC236}">
                <a16:creationId xmlns:a16="http://schemas.microsoft.com/office/drawing/2014/main" id="{3E1BEB18-8A02-465F-9A96-CAE9F2354FF3}"/>
              </a:ext>
            </a:extLst>
          </p:cNvPr>
          <p:cNvCxnSpPr/>
          <p:nvPr/>
        </p:nvCxnSpPr>
        <p:spPr>
          <a:xfrm>
            <a:off x="4062475" y="695425"/>
            <a:ext cx="5491500" cy="0"/>
          </a:xfrm>
          <a:prstGeom prst="straightConnector1">
            <a:avLst/>
          </a:prstGeom>
          <a:noFill/>
          <a:ln w="76200" cap="flat" cmpd="sng">
            <a:solidFill>
              <a:srgbClr val="2492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63;p25">
            <a:extLst>
              <a:ext uri="{FF2B5EF4-FFF2-40B4-BE49-F238E27FC236}">
                <a16:creationId xmlns:a16="http://schemas.microsoft.com/office/drawing/2014/main" id="{43610A11-7B35-43D1-86AF-D08E24D329F6}"/>
              </a:ext>
            </a:extLst>
          </p:cNvPr>
          <p:cNvCxnSpPr/>
          <p:nvPr/>
        </p:nvCxnSpPr>
        <p:spPr>
          <a:xfrm>
            <a:off x="4275796" y="803799"/>
            <a:ext cx="5491500" cy="0"/>
          </a:xfrm>
          <a:prstGeom prst="straightConnector1">
            <a:avLst/>
          </a:prstGeom>
          <a:noFill/>
          <a:ln w="76200" cap="flat" cmpd="sng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256;p30">
            <a:extLst>
              <a:ext uri="{FF2B5EF4-FFF2-40B4-BE49-F238E27FC236}">
                <a16:creationId xmlns:a16="http://schemas.microsoft.com/office/drawing/2014/main" id="{E3682AE3-E711-4F1C-AE56-F6E0806BB6F8}"/>
              </a:ext>
            </a:extLst>
          </p:cNvPr>
          <p:cNvSpPr txBox="1">
            <a:spLocks/>
          </p:cNvSpPr>
          <p:nvPr/>
        </p:nvSpPr>
        <p:spPr>
          <a:xfrm>
            <a:off x="2030902" y="2888678"/>
            <a:ext cx="18048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Scikit-learn</a:t>
            </a:r>
          </a:p>
        </p:txBody>
      </p:sp>
      <p:sp>
        <p:nvSpPr>
          <p:cNvPr id="35" name="Google Shape;251;p30">
            <a:extLst>
              <a:ext uri="{FF2B5EF4-FFF2-40B4-BE49-F238E27FC236}">
                <a16:creationId xmlns:a16="http://schemas.microsoft.com/office/drawing/2014/main" id="{966A770E-3943-4D27-BE32-1EA876D41663}"/>
              </a:ext>
            </a:extLst>
          </p:cNvPr>
          <p:cNvSpPr txBox="1">
            <a:spLocks/>
          </p:cNvSpPr>
          <p:nvPr/>
        </p:nvSpPr>
        <p:spPr>
          <a:xfrm>
            <a:off x="4966363" y="1573474"/>
            <a:ext cx="1572689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800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</p:txBody>
      </p:sp>
      <p:sp>
        <p:nvSpPr>
          <p:cNvPr id="40" name="Google Shape;256;p30">
            <a:extLst>
              <a:ext uri="{FF2B5EF4-FFF2-40B4-BE49-F238E27FC236}">
                <a16:creationId xmlns:a16="http://schemas.microsoft.com/office/drawing/2014/main" id="{62B1362D-634C-4984-8F27-057FB6A9573D}"/>
              </a:ext>
            </a:extLst>
          </p:cNvPr>
          <p:cNvSpPr txBox="1">
            <a:spLocks/>
          </p:cNvSpPr>
          <p:nvPr/>
        </p:nvSpPr>
        <p:spPr>
          <a:xfrm>
            <a:off x="4896623" y="2013394"/>
            <a:ext cx="1804800" cy="409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Matplotlip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Seaborn </a:t>
            </a:r>
          </a:p>
        </p:txBody>
      </p:sp>
      <p:sp>
        <p:nvSpPr>
          <p:cNvPr id="60" name="Google Shape;247;p30">
            <a:extLst>
              <a:ext uri="{FF2B5EF4-FFF2-40B4-BE49-F238E27FC236}">
                <a16:creationId xmlns:a16="http://schemas.microsoft.com/office/drawing/2014/main" id="{680DB253-5400-4275-B531-535C314D0AF4}"/>
              </a:ext>
            </a:extLst>
          </p:cNvPr>
          <p:cNvSpPr/>
          <p:nvPr/>
        </p:nvSpPr>
        <p:spPr>
          <a:xfrm>
            <a:off x="1999730" y="2275478"/>
            <a:ext cx="1804800" cy="2019000"/>
          </a:xfrm>
          <a:prstGeom prst="rect">
            <a:avLst/>
          </a:prstGeom>
          <a:noFill/>
          <a:ln w="19050" cap="flat" cmpd="sng">
            <a:solidFill>
              <a:srgbClr val="1472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Callout: Quad Arrow 35">
            <a:extLst>
              <a:ext uri="{FF2B5EF4-FFF2-40B4-BE49-F238E27FC236}">
                <a16:creationId xmlns:a16="http://schemas.microsoft.com/office/drawing/2014/main" id="{915711E7-82EC-4A9B-907D-DBFDE100EB8F}"/>
              </a:ext>
            </a:extLst>
          </p:cNvPr>
          <p:cNvSpPr/>
          <p:nvPr/>
        </p:nvSpPr>
        <p:spPr>
          <a:xfrm>
            <a:off x="1631488" y="3974990"/>
            <a:ext cx="680216" cy="626088"/>
          </a:xfrm>
          <a:prstGeom prst="quadArrowCallout">
            <a:avLst>
              <a:gd name="adj1" fmla="val 37030"/>
              <a:gd name="adj2" fmla="val 18515"/>
              <a:gd name="adj3" fmla="val 18515"/>
              <a:gd name="adj4" fmla="val 48123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allout: Quad Arrow 61">
            <a:extLst>
              <a:ext uri="{FF2B5EF4-FFF2-40B4-BE49-F238E27FC236}">
                <a16:creationId xmlns:a16="http://schemas.microsoft.com/office/drawing/2014/main" id="{1C694932-826C-4E0E-AAB0-2F6323119061}"/>
              </a:ext>
            </a:extLst>
          </p:cNvPr>
          <p:cNvSpPr/>
          <p:nvPr/>
        </p:nvSpPr>
        <p:spPr>
          <a:xfrm>
            <a:off x="6314999" y="3055190"/>
            <a:ext cx="680216" cy="626088"/>
          </a:xfrm>
          <a:prstGeom prst="quadArrowCallout">
            <a:avLst>
              <a:gd name="adj1" fmla="val 37030"/>
              <a:gd name="adj2" fmla="val 18515"/>
              <a:gd name="adj3" fmla="val 18515"/>
              <a:gd name="adj4" fmla="val 48123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Research outline">
            <a:extLst>
              <a:ext uri="{FF2B5EF4-FFF2-40B4-BE49-F238E27FC236}">
                <a16:creationId xmlns:a16="http://schemas.microsoft.com/office/drawing/2014/main" id="{82C5D21E-B2B9-435C-A1B9-B458815B2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5603" y="3337022"/>
            <a:ext cx="914400" cy="914400"/>
          </a:xfrm>
          <a:prstGeom prst="rect">
            <a:avLst/>
          </a:prstGeom>
        </p:spPr>
      </p:pic>
      <p:pic>
        <p:nvPicPr>
          <p:cNvPr id="7" name="Graphic 6" descr="Bar chart outline">
            <a:extLst>
              <a:ext uri="{FF2B5EF4-FFF2-40B4-BE49-F238E27FC236}">
                <a16:creationId xmlns:a16="http://schemas.microsoft.com/office/drawing/2014/main" id="{7B4E585B-DD81-470D-B682-C017B42E0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1823" y="2422622"/>
            <a:ext cx="914400" cy="914400"/>
          </a:xfrm>
          <a:prstGeom prst="rect">
            <a:avLst/>
          </a:prstGeom>
        </p:spPr>
      </p:pic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F7FB7798-904F-4D24-9C5B-39C70CD6BAA4}"/>
              </a:ext>
            </a:extLst>
          </p:cNvPr>
          <p:cNvSpPr/>
          <p:nvPr/>
        </p:nvSpPr>
        <p:spPr>
          <a:xfrm>
            <a:off x="409904" y="518359"/>
            <a:ext cx="291293" cy="236482"/>
          </a:xfrm>
          <a:prstGeom prst="chevron">
            <a:avLst/>
          </a:prstGeom>
          <a:solidFill>
            <a:srgbClr val="D2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055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07;p27">
            <a:extLst>
              <a:ext uri="{FF2B5EF4-FFF2-40B4-BE49-F238E27FC236}">
                <a16:creationId xmlns:a16="http://schemas.microsoft.com/office/drawing/2014/main" id="{436FD9D8-A94D-45F5-8A6C-CFAAB151F011}"/>
              </a:ext>
            </a:extLst>
          </p:cNvPr>
          <p:cNvSpPr/>
          <p:nvPr/>
        </p:nvSpPr>
        <p:spPr>
          <a:xfrm>
            <a:off x="-136341" y="3675074"/>
            <a:ext cx="1828800" cy="1828800"/>
          </a:xfrm>
          <a:prstGeom prst="ellipse">
            <a:avLst/>
          </a:prstGeom>
          <a:solidFill>
            <a:srgbClr val="A1C448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5;p25">
            <a:extLst>
              <a:ext uri="{FF2B5EF4-FFF2-40B4-BE49-F238E27FC236}">
                <a16:creationId xmlns:a16="http://schemas.microsoft.com/office/drawing/2014/main" id="{2F5361BB-9FA5-434F-A469-C3082908300B}"/>
              </a:ext>
            </a:extLst>
          </p:cNvPr>
          <p:cNvSpPr/>
          <p:nvPr/>
        </p:nvSpPr>
        <p:spPr>
          <a:xfrm>
            <a:off x="-748644" y="2757736"/>
            <a:ext cx="1828800" cy="18288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ctrTitle"/>
          </p:nvPr>
        </p:nvSpPr>
        <p:spPr>
          <a:xfrm>
            <a:off x="1870200" y="2219689"/>
            <a:ext cx="5403600" cy="691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sz="3200"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26"/>
          <p:cNvSpPr txBox="1">
            <a:spLocks noGrp="1"/>
          </p:cNvSpPr>
          <p:nvPr>
            <p:ph type="title" idx="2"/>
          </p:nvPr>
        </p:nvSpPr>
        <p:spPr>
          <a:xfrm>
            <a:off x="3897150" y="1613389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lose-up of some leaves&#10;&#10;Description automatically generated with medium confidence">
            <a:extLst>
              <a:ext uri="{FF2B5EF4-FFF2-40B4-BE49-F238E27FC236}">
                <a16:creationId xmlns:a16="http://schemas.microsoft.com/office/drawing/2014/main" id="{0B0B236F-2237-4D71-BAE8-E9E54CDDE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341" y="2482493"/>
            <a:ext cx="2396671" cy="2379285"/>
          </a:xfrm>
          <a:prstGeom prst="rect">
            <a:avLst/>
          </a:prstGeom>
        </p:spPr>
      </p:pic>
      <p:sp>
        <p:nvSpPr>
          <p:cNvPr id="18" name="Google Shape;207;p27">
            <a:extLst>
              <a:ext uri="{FF2B5EF4-FFF2-40B4-BE49-F238E27FC236}">
                <a16:creationId xmlns:a16="http://schemas.microsoft.com/office/drawing/2014/main" id="{0AC751BC-1EFB-4457-8207-A3F1F48F02B0}"/>
              </a:ext>
            </a:extLst>
          </p:cNvPr>
          <p:cNvSpPr/>
          <p:nvPr/>
        </p:nvSpPr>
        <p:spPr>
          <a:xfrm rot="3165548">
            <a:off x="6650477" y="724039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65;p25">
            <a:extLst>
              <a:ext uri="{FF2B5EF4-FFF2-40B4-BE49-F238E27FC236}">
                <a16:creationId xmlns:a16="http://schemas.microsoft.com/office/drawing/2014/main" id="{15E0C947-BC3E-48C6-8F9F-9D2F6854F14B}"/>
              </a:ext>
            </a:extLst>
          </p:cNvPr>
          <p:cNvSpPr/>
          <p:nvPr/>
        </p:nvSpPr>
        <p:spPr>
          <a:xfrm rot="1134209">
            <a:off x="7057868" y="1245078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65;p25">
            <a:extLst>
              <a:ext uri="{FF2B5EF4-FFF2-40B4-BE49-F238E27FC236}">
                <a16:creationId xmlns:a16="http://schemas.microsoft.com/office/drawing/2014/main" id="{4E54091E-7BD4-4D13-A998-052901BE7848}"/>
              </a:ext>
            </a:extLst>
          </p:cNvPr>
          <p:cNvSpPr/>
          <p:nvPr/>
        </p:nvSpPr>
        <p:spPr>
          <a:xfrm rot="1134209">
            <a:off x="6492213" y="3123340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07;p27">
            <a:extLst>
              <a:ext uri="{FF2B5EF4-FFF2-40B4-BE49-F238E27FC236}">
                <a16:creationId xmlns:a16="http://schemas.microsoft.com/office/drawing/2014/main" id="{450F508A-CBBC-460C-A661-090D999C6CA4}"/>
              </a:ext>
            </a:extLst>
          </p:cNvPr>
          <p:cNvSpPr/>
          <p:nvPr/>
        </p:nvSpPr>
        <p:spPr>
          <a:xfrm rot="3165548">
            <a:off x="7918861" y="2301133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65;p25">
            <a:extLst>
              <a:ext uri="{FF2B5EF4-FFF2-40B4-BE49-F238E27FC236}">
                <a16:creationId xmlns:a16="http://schemas.microsoft.com/office/drawing/2014/main" id="{989A0323-720B-4193-A378-993A822F3260}"/>
              </a:ext>
            </a:extLst>
          </p:cNvPr>
          <p:cNvSpPr/>
          <p:nvPr/>
        </p:nvSpPr>
        <p:spPr>
          <a:xfrm rot="1134209">
            <a:off x="4601470" y="376580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07;p27">
            <a:extLst>
              <a:ext uri="{FF2B5EF4-FFF2-40B4-BE49-F238E27FC236}">
                <a16:creationId xmlns:a16="http://schemas.microsoft.com/office/drawing/2014/main" id="{F5836D2F-D3D9-40BF-8F1D-F022DD1C9E21}"/>
              </a:ext>
            </a:extLst>
          </p:cNvPr>
          <p:cNvSpPr/>
          <p:nvPr/>
        </p:nvSpPr>
        <p:spPr>
          <a:xfrm rot="3165548">
            <a:off x="8255990" y="6428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233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63;p25">
            <a:extLst>
              <a:ext uri="{FF2B5EF4-FFF2-40B4-BE49-F238E27FC236}">
                <a16:creationId xmlns:a16="http://schemas.microsoft.com/office/drawing/2014/main" id="{3AE93B37-78BA-4AF7-85AA-263538AD51D7}"/>
              </a:ext>
            </a:extLst>
          </p:cNvPr>
          <p:cNvCxnSpPr/>
          <p:nvPr/>
        </p:nvCxnSpPr>
        <p:spPr>
          <a:xfrm>
            <a:off x="4062475" y="695425"/>
            <a:ext cx="5491500" cy="0"/>
          </a:xfrm>
          <a:prstGeom prst="straightConnector1">
            <a:avLst/>
          </a:prstGeom>
          <a:noFill/>
          <a:ln w="76200" cap="flat" cmpd="sng">
            <a:solidFill>
              <a:srgbClr val="2492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63;p25">
            <a:extLst>
              <a:ext uri="{FF2B5EF4-FFF2-40B4-BE49-F238E27FC236}">
                <a16:creationId xmlns:a16="http://schemas.microsoft.com/office/drawing/2014/main" id="{690B7536-6A44-4551-AC4B-51109E81B55E}"/>
              </a:ext>
            </a:extLst>
          </p:cNvPr>
          <p:cNvCxnSpPr/>
          <p:nvPr/>
        </p:nvCxnSpPr>
        <p:spPr>
          <a:xfrm>
            <a:off x="4275796" y="803799"/>
            <a:ext cx="5491500" cy="0"/>
          </a:xfrm>
          <a:prstGeom prst="straightConnector1">
            <a:avLst/>
          </a:prstGeom>
          <a:noFill/>
          <a:ln w="76200" cap="flat" cmpd="sng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27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2442589" y="2465080"/>
            <a:ext cx="6141855" cy="2362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 fontAlgn="base"/>
            <a:r>
              <a:rPr lang="en-US" sz="1800" spc="2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data was downloaded from the </a:t>
            </a:r>
            <a:r>
              <a:rPr lang="en-US" sz="1800" b="1" spc="20" dirty="0">
                <a:solidFill>
                  <a:srgbClr val="5087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Hass Avocado Board</a:t>
            </a:r>
            <a:r>
              <a:rPr lang="en-US" sz="1800" spc="2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in May of 2018 &amp; compiled into a single CSV and published in </a:t>
            </a:r>
            <a:r>
              <a:rPr lang="en-US" sz="1800" b="1" spc="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Kaggle.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2442589" y="1724529"/>
            <a:ext cx="2129411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Avocado </a:t>
            </a:r>
            <a:r>
              <a:rPr lang="en" sz="1800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Dataset</a:t>
            </a:r>
            <a:endParaRPr sz="1800" dirty="0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7" name="Google Shape;207;p27"/>
          <p:cNvSpPr/>
          <p:nvPr/>
        </p:nvSpPr>
        <p:spPr>
          <a:xfrm>
            <a:off x="-613287" y="2221033"/>
            <a:ext cx="2606100" cy="2606100"/>
          </a:xfrm>
          <a:prstGeom prst="ellipse">
            <a:avLst/>
          </a:prstGeom>
          <a:solidFill>
            <a:srgbClr val="A1C448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A picture containing dark, close, vegetable&#10;&#10;Description automatically generated">
            <a:extLst>
              <a:ext uri="{FF2B5EF4-FFF2-40B4-BE49-F238E27FC236}">
                <a16:creationId xmlns:a16="http://schemas.microsoft.com/office/drawing/2014/main" id="{EB21D0CF-480B-4FDA-8D6B-9A89F2963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6670" y="1652155"/>
            <a:ext cx="3491345" cy="3491345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2D092741-F414-48C1-BAD9-117EB17E17BB}"/>
              </a:ext>
            </a:extLst>
          </p:cNvPr>
          <p:cNvSpPr/>
          <p:nvPr/>
        </p:nvSpPr>
        <p:spPr>
          <a:xfrm>
            <a:off x="409904" y="518359"/>
            <a:ext cx="291293" cy="236482"/>
          </a:xfrm>
          <a:prstGeom prst="chevron">
            <a:avLst/>
          </a:prstGeom>
          <a:solidFill>
            <a:srgbClr val="D2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53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07;p27">
            <a:extLst>
              <a:ext uri="{FF2B5EF4-FFF2-40B4-BE49-F238E27FC236}">
                <a16:creationId xmlns:a16="http://schemas.microsoft.com/office/drawing/2014/main" id="{436FD9D8-A94D-45F5-8A6C-CFAAB151F011}"/>
              </a:ext>
            </a:extLst>
          </p:cNvPr>
          <p:cNvSpPr/>
          <p:nvPr/>
        </p:nvSpPr>
        <p:spPr>
          <a:xfrm>
            <a:off x="-136341" y="3675074"/>
            <a:ext cx="1828800" cy="1828800"/>
          </a:xfrm>
          <a:prstGeom prst="ellipse">
            <a:avLst/>
          </a:prstGeom>
          <a:solidFill>
            <a:srgbClr val="A1C448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5;p25">
            <a:extLst>
              <a:ext uri="{FF2B5EF4-FFF2-40B4-BE49-F238E27FC236}">
                <a16:creationId xmlns:a16="http://schemas.microsoft.com/office/drawing/2014/main" id="{2F5361BB-9FA5-434F-A469-C3082908300B}"/>
              </a:ext>
            </a:extLst>
          </p:cNvPr>
          <p:cNvSpPr/>
          <p:nvPr/>
        </p:nvSpPr>
        <p:spPr>
          <a:xfrm>
            <a:off x="-748644" y="2757736"/>
            <a:ext cx="1828800" cy="18288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ctrTitle"/>
          </p:nvPr>
        </p:nvSpPr>
        <p:spPr>
          <a:xfrm>
            <a:off x="1870200" y="2219689"/>
            <a:ext cx="5403600" cy="691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</a:t>
            </a:r>
            <a:endParaRPr sz="3200"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26"/>
          <p:cNvSpPr txBox="1">
            <a:spLocks noGrp="1"/>
          </p:cNvSpPr>
          <p:nvPr>
            <p:ph type="title" idx="2"/>
          </p:nvPr>
        </p:nvSpPr>
        <p:spPr>
          <a:xfrm>
            <a:off x="3897150" y="1613389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lose-up of some leaves&#10;&#10;Description automatically generated with medium confidence">
            <a:extLst>
              <a:ext uri="{FF2B5EF4-FFF2-40B4-BE49-F238E27FC236}">
                <a16:creationId xmlns:a16="http://schemas.microsoft.com/office/drawing/2014/main" id="{0B0B236F-2237-4D71-BAE8-E9E54CDDE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341" y="2482493"/>
            <a:ext cx="2396671" cy="2379285"/>
          </a:xfrm>
          <a:prstGeom prst="rect">
            <a:avLst/>
          </a:prstGeom>
        </p:spPr>
      </p:pic>
      <p:sp>
        <p:nvSpPr>
          <p:cNvPr id="18" name="Google Shape;207;p27">
            <a:extLst>
              <a:ext uri="{FF2B5EF4-FFF2-40B4-BE49-F238E27FC236}">
                <a16:creationId xmlns:a16="http://schemas.microsoft.com/office/drawing/2014/main" id="{0AC751BC-1EFB-4457-8207-A3F1F48F02B0}"/>
              </a:ext>
            </a:extLst>
          </p:cNvPr>
          <p:cNvSpPr/>
          <p:nvPr/>
        </p:nvSpPr>
        <p:spPr>
          <a:xfrm rot="3165548">
            <a:off x="6650477" y="724039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65;p25">
            <a:extLst>
              <a:ext uri="{FF2B5EF4-FFF2-40B4-BE49-F238E27FC236}">
                <a16:creationId xmlns:a16="http://schemas.microsoft.com/office/drawing/2014/main" id="{15E0C947-BC3E-48C6-8F9F-9D2F6854F14B}"/>
              </a:ext>
            </a:extLst>
          </p:cNvPr>
          <p:cNvSpPr/>
          <p:nvPr/>
        </p:nvSpPr>
        <p:spPr>
          <a:xfrm rot="1134209">
            <a:off x="7057868" y="1245078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65;p25">
            <a:extLst>
              <a:ext uri="{FF2B5EF4-FFF2-40B4-BE49-F238E27FC236}">
                <a16:creationId xmlns:a16="http://schemas.microsoft.com/office/drawing/2014/main" id="{4E54091E-7BD4-4D13-A998-052901BE7848}"/>
              </a:ext>
            </a:extLst>
          </p:cNvPr>
          <p:cNvSpPr/>
          <p:nvPr/>
        </p:nvSpPr>
        <p:spPr>
          <a:xfrm rot="1134209">
            <a:off x="6492213" y="3123340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07;p27">
            <a:extLst>
              <a:ext uri="{FF2B5EF4-FFF2-40B4-BE49-F238E27FC236}">
                <a16:creationId xmlns:a16="http://schemas.microsoft.com/office/drawing/2014/main" id="{450F508A-CBBC-460C-A661-090D999C6CA4}"/>
              </a:ext>
            </a:extLst>
          </p:cNvPr>
          <p:cNvSpPr/>
          <p:nvPr/>
        </p:nvSpPr>
        <p:spPr>
          <a:xfrm rot="3165548">
            <a:off x="7918861" y="2301133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65;p25">
            <a:extLst>
              <a:ext uri="{FF2B5EF4-FFF2-40B4-BE49-F238E27FC236}">
                <a16:creationId xmlns:a16="http://schemas.microsoft.com/office/drawing/2014/main" id="{989A0323-720B-4193-A378-993A822F3260}"/>
              </a:ext>
            </a:extLst>
          </p:cNvPr>
          <p:cNvSpPr/>
          <p:nvPr/>
        </p:nvSpPr>
        <p:spPr>
          <a:xfrm rot="1134209">
            <a:off x="4601470" y="376580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07;p27">
            <a:extLst>
              <a:ext uri="{FF2B5EF4-FFF2-40B4-BE49-F238E27FC236}">
                <a16:creationId xmlns:a16="http://schemas.microsoft.com/office/drawing/2014/main" id="{F5836D2F-D3D9-40BF-8F1D-F022DD1C9E21}"/>
              </a:ext>
            </a:extLst>
          </p:cNvPr>
          <p:cNvSpPr/>
          <p:nvPr/>
        </p:nvSpPr>
        <p:spPr>
          <a:xfrm rot="3165548">
            <a:off x="8255990" y="6428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47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E057283-02CD-417F-8CD0-866DDDF2E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759" y="1111215"/>
            <a:ext cx="4542481" cy="3094492"/>
          </a:xfrm>
          <a:prstGeom prst="rect">
            <a:avLst/>
          </a:prstGeom>
        </p:spPr>
      </p:pic>
      <p:cxnSp>
        <p:nvCxnSpPr>
          <p:cNvPr id="5" name="Google Shape;163;p25">
            <a:extLst>
              <a:ext uri="{FF2B5EF4-FFF2-40B4-BE49-F238E27FC236}">
                <a16:creationId xmlns:a16="http://schemas.microsoft.com/office/drawing/2014/main" id="{4477234D-5B09-433F-9F34-36DCD5EA1794}"/>
              </a:ext>
            </a:extLst>
          </p:cNvPr>
          <p:cNvCxnSpPr/>
          <p:nvPr/>
        </p:nvCxnSpPr>
        <p:spPr>
          <a:xfrm>
            <a:off x="4724627" y="5034884"/>
            <a:ext cx="5491500" cy="0"/>
          </a:xfrm>
          <a:prstGeom prst="straightConnector1">
            <a:avLst/>
          </a:prstGeom>
          <a:noFill/>
          <a:ln w="76200" cap="flat" cmpd="sng">
            <a:solidFill>
              <a:srgbClr val="2492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163;p25">
            <a:extLst>
              <a:ext uri="{FF2B5EF4-FFF2-40B4-BE49-F238E27FC236}">
                <a16:creationId xmlns:a16="http://schemas.microsoft.com/office/drawing/2014/main" id="{7E3D35C2-3206-4CD2-8B0F-217F99F9D133}"/>
              </a:ext>
            </a:extLst>
          </p:cNvPr>
          <p:cNvCxnSpPr/>
          <p:nvPr/>
        </p:nvCxnSpPr>
        <p:spPr>
          <a:xfrm>
            <a:off x="4937948" y="5143258"/>
            <a:ext cx="5491500" cy="0"/>
          </a:xfrm>
          <a:prstGeom prst="straightConnector1">
            <a:avLst/>
          </a:prstGeom>
          <a:noFill/>
          <a:ln w="76200" cap="flat" cmpd="sng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203;p27">
            <a:extLst>
              <a:ext uri="{FF2B5EF4-FFF2-40B4-BE49-F238E27FC236}">
                <a16:creationId xmlns:a16="http://schemas.microsoft.com/office/drawing/2014/main" id="{8896F3AF-691F-4DF8-81DD-AD0B21FFB0F9}"/>
              </a:ext>
            </a:extLst>
          </p:cNvPr>
          <p:cNvSpPr txBox="1">
            <a:spLocks/>
          </p:cNvSpPr>
          <p:nvPr/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2400"/>
            </a:pPr>
            <a:r>
              <a:rPr lang="en-US" sz="2400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Abril Fatface"/>
              </a:rPr>
              <a:t>Scatter Plot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5551CCC6-A562-4CEE-8F7E-42DECC335514}"/>
              </a:ext>
            </a:extLst>
          </p:cNvPr>
          <p:cNvSpPr/>
          <p:nvPr/>
        </p:nvSpPr>
        <p:spPr>
          <a:xfrm>
            <a:off x="409904" y="518359"/>
            <a:ext cx="291293" cy="236482"/>
          </a:xfrm>
          <a:prstGeom prst="chevron">
            <a:avLst/>
          </a:prstGeom>
          <a:solidFill>
            <a:srgbClr val="D2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647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294AC25F-0919-4E97-BD90-CF85D4794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979"/>
            <a:ext cx="9144000" cy="2547542"/>
          </a:xfrm>
          <a:prstGeom prst="rect">
            <a:avLst/>
          </a:prstGeom>
        </p:spPr>
      </p:pic>
      <p:cxnSp>
        <p:nvCxnSpPr>
          <p:cNvPr id="8" name="Google Shape;163;p25">
            <a:extLst>
              <a:ext uri="{FF2B5EF4-FFF2-40B4-BE49-F238E27FC236}">
                <a16:creationId xmlns:a16="http://schemas.microsoft.com/office/drawing/2014/main" id="{61F47B9E-3B77-4093-8D08-86289BF57F97}"/>
              </a:ext>
            </a:extLst>
          </p:cNvPr>
          <p:cNvCxnSpPr/>
          <p:nvPr/>
        </p:nvCxnSpPr>
        <p:spPr>
          <a:xfrm>
            <a:off x="4724627" y="5034884"/>
            <a:ext cx="5491500" cy="0"/>
          </a:xfrm>
          <a:prstGeom prst="straightConnector1">
            <a:avLst/>
          </a:prstGeom>
          <a:noFill/>
          <a:ln w="76200" cap="flat" cmpd="sng">
            <a:solidFill>
              <a:srgbClr val="2492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63;p25">
            <a:extLst>
              <a:ext uri="{FF2B5EF4-FFF2-40B4-BE49-F238E27FC236}">
                <a16:creationId xmlns:a16="http://schemas.microsoft.com/office/drawing/2014/main" id="{2C35A498-63D3-47EA-A284-3A547B51DD5C}"/>
              </a:ext>
            </a:extLst>
          </p:cNvPr>
          <p:cNvCxnSpPr/>
          <p:nvPr/>
        </p:nvCxnSpPr>
        <p:spPr>
          <a:xfrm>
            <a:off x="4937948" y="5143258"/>
            <a:ext cx="5491500" cy="0"/>
          </a:xfrm>
          <a:prstGeom prst="straightConnector1">
            <a:avLst/>
          </a:prstGeom>
          <a:noFill/>
          <a:ln w="76200" cap="flat" cmpd="sng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3;p27">
            <a:extLst>
              <a:ext uri="{FF2B5EF4-FFF2-40B4-BE49-F238E27FC236}">
                <a16:creationId xmlns:a16="http://schemas.microsoft.com/office/drawing/2014/main" id="{F2BDDBAB-C2F2-45C3-A99B-63A00A120BA0}"/>
              </a:ext>
            </a:extLst>
          </p:cNvPr>
          <p:cNvSpPr txBox="1">
            <a:spLocks/>
          </p:cNvSpPr>
          <p:nvPr/>
        </p:nvSpPr>
        <p:spPr>
          <a:xfrm>
            <a:off x="615224" y="333450"/>
            <a:ext cx="8095223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2400"/>
            </a:pPr>
            <a:r>
              <a:rPr lang="en-US" sz="2400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Abril Fatface"/>
              </a:rPr>
              <a:t>Correlation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D877416F-D3EA-41A7-A697-44D66BA406E9}"/>
              </a:ext>
            </a:extLst>
          </p:cNvPr>
          <p:cNvSpPr/>
          <p:nvPr/>
        </p:nvSpPr>
        <p:spPr>
          <a:xfrm>
            <a:off x="409904" y="518359"/>
            <a:ext cx="291293" cy="236482"/>
          </a:xfrm>
          <a:prstGeom prst="chevron">
            <a:avLst/>
          </a:prstGeom>
          <a:solidFill>
            <a:srgbClr val="D2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693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03;p27">
            <a:extLst>
              <a:ext uri="{FF2B5EF4-FFF2-40B4-BE49-F238E27FC236}">
                <a16:creationId xmlns:a16="http://schemas.microsoft.com/office/drawing/2014/main" id="{F2BDDBAB-C2F2-45C3-A99B-63A00A120BA0}"/>
              </a:ext>
            </a:extLst>
          </p:cNvPr>
          <p:cNvSpPr txBox="1">
            <a:spLocks/>
          </p:cNvSpPr>
          <p:nvPr/>
        </p:nvSpPr>
        <p:spPr>
          <a:xfrm>
            <a:off x="118611" y="1337401"/>
            <a:ext cx="2630151" cy="25989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2400"/>
            </a:pPr>
            <a:r>
              <a:rPr lang="en-US" sz="2400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Abril Fatface"/>
              </a:rPr>
              <a:t>First Question: Is the geography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Abril Fatface"/>
              </a:rPr>
              <a:t>influence</a:t>
            </a:r>
            <a:r>
              <a:rPr lang="en-US" sz="2400" b="1" dirty="0">
                <a:solidFill>
                  <a:srgbClr val="5087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Abril Fatface"/>
              </a:rPr>
              <a:t> </a:t>
            </a:r>
            <a:r>
              <a:rPr lang="en-US" sz="2400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Abril Fatface"/>
              </a:rPr>
              <a:t>the</a:t>
            </a:r>
            <a:r>
              <a:rPr lang="en-US" sz="2400" b="1" dirty="0">
                <a:solidFill>
                  <a:srgbClr val="5087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Abril Fatface"/>
              </a:rPr>
              <a:t> </a:t>
            </a:r>
            <a:r>
              <a:rPr lang="en-US" sz="2400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Abril Fatface"/>
              </a:rPr>
              <a:t>price?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D877416F-D3EA-41A7-A697-44D66BA406E9}"/>
              </a:ext>
            </a:extLst>
          </p:cNvPr>
          <p:cNvSpPr/>
          <p:nvPr/>
        </p:nvSpPr>
        <p:spPr>
          <a:xfrm>
            <a:off x="264257" y="1457191"/>
            <a:ext cx="291293" cy="2364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pic>
        <p:nvPicPr>
          <p:cNvPr id="3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B313BC8C-E5C4-409E-9ACC-E0BE4CE7D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812" y="428042"/>
            <a:ext cx="6476513" cy="4522329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4BA1EA9C-B4EB-49B3-9C76-690D6BD614DF}"/>
              </a:ext>
            </a:extLst>
          </p:cNvPr>
          <p:cNvSpPr/>
          <p:nvPr/>
        </p:nvSpPr>
        <p:spPr>
          <a:xfrm>
            <a:off x="118611" y="1575432"/>
            <a:ext cx="291293" cy="236482"/>
          </a:xfrm>
          <a:prstGeom prst="chevron">
            <a:avLst/>
          </a:prstGeom>
          <a:solidFill>
            <a:srgbClr val="D2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136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03;p27">
            <a:extLst>
              <a:ext uri="{FF2B5EF4-FFF2-40B4-BE49-F238E27FC236}">
                <a16:creationId xmlns:a16="http://schemas.microsoft.com/office/drawing/2014/main" id="{F2BDDBAB-C2F2-45C3-A99B-63A00A120BA0}"/>
              </a:ext>
            </a:extLst>
          </p:cNvPr>
          <p:cNvSpPr txBox="1">
            <a:spLocks/>
          </p:cNvSpPr>
          <p:nvPr/>
        </p:nvSpPr>
        <p:spPr>
          <a:xfrm>
            <a:off x="409903" y="177765"/>
            <a:ext cx="7851795" cy="9494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2400"/>
            </a:pPr>
            <a:r>
              <a:rPr lang="en-US" sz="2400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Abril Fatface"/>
              </a:rPr>
              <a:t>Second Question: which avocado type is more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Abril Fatface"/>
              </a:rPr>
              <a:t>expensive</a:t>
            </a:r>
            <a:r>
              <a:rPr lang="en-US" sz="2400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Abril Fatface"/>
              </a:rPr>
              <a:t>?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D877416F-D3EA-41A7-A697-44D66BA406E9}"/>
              </a:ext>
            </a:extLst>
          </p:cNvPr>
          <p:cNvSpPr/>
          <p:nvPr/>
        </p:nvSpPr>
        <p:spPr>
          <a:xfrm>
            <a:off x="264256" y="314191"/>
            <a:ext cx="291293" cy="2364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4BA1EA9C-B4EB-49B3-9C76-690D6BD614DF}"/>
              </a:ext>
            </a:extLst>
          </p:cNvPr>
          <p:cNvSpPr/>
          <p:nvPr/>
        </p:nvSpPr>
        <p:spPr>
          <a:xfrm>
            <a:off x="118610" y="432432"/>
            <a:ext cx="291293" cy="236482"/>
          </a:xfrm>
          <a:prstGeom prst="chevron">
            <a:avLst/>
          </a:prstGeom>
          <a:solidFill>
            <a:srgbClr val="D2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A16BE9F-4ADC-4D43-A16C-E546762F2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7" t="11408" r="1035" b="3773"/>
          <a:stretch/>
        </p:blipFill>
        <p:spPr>
          <a:xfrm>
            <a:off x="106601" y="1001290"/>
            <a:ext cx="8930797" cy="414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54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07;p27">
            <a:extLst>
              <a:ext uri="{FF2B5EF4-FFF2-40B4-BE49-F238E27FC236}">
                <a16:creationId xmlns:a16="http://schemas.microsoft.com/office/drawing/2014/main" id="{436FD9D8-A94D-45F5-8A6C-CFAAB151F011}"/>
              </a:ext>
            </a:extLst>
          </p:cNvPr>
          <p:cNvSpPr/>
          <p:nvPr/>
        </p:nvSpPr>
        <p:spPr>
          <a:xfrm>
            <a:off x="-136341" y="3675074"/>
            <a:ext cx="1828800" cy="1828800"/>
          </a:xfrm>
          <a:prstGeom prst="ellipse">
            <a:avLst/>
          </a:prstGeom>
          <a:solidFill>
            <a:srgbClr val="A1C448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5;p25">
            <a:extLst>
              <a:ext uri="{FF2B5EF4-FFF2-40B4-BE49-F238E27FC236}">
                <a16:creationId xmlns:a16="http://schemas.microsoft.com/office/drawing/2014/main" id="{2F5361BB-9FA5-434F-A469-C3082908300B}"/>
              </a:ext>
            </a:extLst>
          </p:cNvPr>
          <p:cNvSpPr/>
          <p:nvPr/>
        </p:nvSpPr>
        <p:spPr>
          <a:xfrm>
            <a:off x="-748644" y="2757736"/>
            <a:ext cx="1828800" cy="18288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title" idx="2"/>
          </p:nvPr>
        </p:nvSpPr>
        <p:spPr>
          <a:xfrm>
            <a:off x="3614323" y="1796348"/>
            <a:ext cx="1915354" cy="79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lose-up of some leaves&#10;&#10;Description automatically generated with medium confidence">
            <a:extLst>
              <a:ext uri="{FF2B5EF4-FFF2-40B4-BE49-F238E27FC236}">
                <a16:creationId xmlns:a16="http://schemas.microsoft.com/office/drawing/2014/main" id="{0B0B236F-2237-4D71-BAE8-E9E54CDDE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341" y="2482493"/>
            <a:ext cx="2396671" cy="2379285"/>
          </a:xfrm>
          <a:prstGeom prst="rect">
            <a:avLst/>
          </a:prstGeom>
        </p:spPr>
      </p:pic>
      <p:sp>
        <p:nvSpPr>
          <p:cNvPr id="18" name="Google Shape;207;p27">
            <a:extLst>
              <a:ext uri="{FF2B5EF4-FFF2-40B4-BE49-F238E27FC236}">
                <a16:creationId xmlns:a16="http://schemas.microsoft.com/office/drawing/2014/main" id="{0AC751BC-1EFB-4457-8207-A3F1F48F02B0}"/>
              </a:ext>
            </a:extLst>
          </p:cNvPr>
          <p:cNvSpPr/>
          <p:nvPr/>
        </p:nvSpPr>
        <p:spPr>
          <a:xfrm rot="3165548">
            <a:off x="6650477" y="724039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65;p25">
            <a:extLst>
              <a:ext uri="{FF2B5EF4-FFF2-40B4-BE49-F238E27FC236}">
                <a16:creationId xmlns:a16="http://schemas.microsoft.com/office/drawing/2014/main" id="{15E0C947-BC3E-48C6-8F9F-9D2F6854F14B}"/>
              </a:ext>
            </a:extLst>
          </p:cNvPr>
          <p:cNvSpPr/>
          <p:nvPr/>
        </p:nvSpPr>
        <p:spPr>
          <a:xfrm rot="1134209">
            <a:off x="7057868" y="1245078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65;p25">
            <a:extLst>
              <a:ext uri="{FF2B5EF4-FFF2-40B4-BE49-F238E27FC236}">
                <a16:creationId xmlns:a16="http://schemas.microsoft.com/office/drawing/2014/main" id="{4E54091E-7BD4-4D13-A998-052901BE7848}"/>
              </a:ext>
            </a:extLst>
          </p:cNvPr>
          <p:cNvSpPr/>
          <p:nvPr/>
        </p:nvSpPr>
        <p:spPr>
          <a:xfrm rot="1134209">
            <a:off x="6492213" y="3123340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07;p27">
            <a:extLst>
              <a:ext uri="{FF2B5EF4-FFF2-40B4-BE49-F238E27FC236}">
                <a16:creationId xmlns:a16="http://schemas.microsoft.com/office/drawing/2014/main" id="{450F508A-CBBC-460C-A661-090D999C6CA4}"/>
              </a:ext>
            </a:extLst>
          </p:cNvPr>
          <p:cNvSpPr/>
          <p:nvPr/>
        </p:nvSpPr>
        <p:spPr>
          <a:xfrm rot="3165548">
            <a:off x="7918861" y="2301133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65;p25">
            <a:extLst>
              <a:ext uri="{FF2B5EF4-FFF2-40B4-BE49-F238E27FC236}">
                <a16:creationId xmlns:a16="http://schemas.microsoft.com/office/drawing/2014/main" id="{989A0323-720B-4193-A378-993A822F3260}"/>
              </a:ext>
            </a:extLst>
          </p:cNvPr>
          <p:cNvSpPr/>
          <p:nvPr/>
        </p:nvSpPr>
        <p:spPr>
          <a:xfrm rot="1134209">
            <a:off x="4601470" y="376580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07;p27">
            <a:extLst>
              <a:ext uri="{FF2B5EF4-FFF2-40B4-BE49-F238E27FC236}">
                <a16:creationId xmlns:a16="http://schemas.microsoft.com/office/drawing/2014/main" id="{F5836D2F-D3D9-40BF-8F1D-F022DD1C9E21}"/>
              </a:ext>
            </a:extLst>
          </p:cNvPr>
          <p:cNvSpPr/>
          <p:nvPr/>
        </p:nvSpPr>
        <p:spPr>
          <a:xfrm rot="3165548">
            <a:off x="8255990" y="6428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7153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ctrTitle" idx="2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7625896" y="3352798"/>
            <a:ext cx="1823181" cy="1847927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1149900" y="143475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b="1" dirty="0">
              <a:solidFill>
                <a:srgbClr val="1472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3"/>
          </p:nvPr>
        </p:nvSpPr>
        <p:spPr>
          <a:xfrm>
            <a:off x="592050" y="1897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b="1" dirty="0">
              <a:solidFill>
                <a:srgbClr val="1472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Google Shape;170;p25"/>
          <p:cNvSpPr txBox="1">
            <a:spLocks noGrp="1"/>
          </p:cNvSpPr>
          <p:nvPr>
            <p:ph type="title" idx="4"/>
          </p:nvPr>
        </p:nvSpPr>
        <p:spPr>
          <a:xfrm>
            <a:off x="1149900" y="297440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b="1" dirty="0">
              <a:solidFill>
                <a:srgbClr val="1472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Google Shape;171;p25"/>
          <p:cNvSpPr txBox="1">
            <a:spLocks noGrp="1"/>
          </p:cNvSpPr>
          <p:nvPr>
            <p:ph type="ctrTitle" idx="5"/>
          </p:nvPr>
        </p:nvSpPr>
        <p:spPr>
          <a:xfrm>
            <a:off x="592050" y="34375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</a:p>
        </p:txBody>
      </p:sp>
      <p:sp>
        <p:nvSpPr>
          <p:cNvPr id="173" name="Google Shape;173;p25"/>
          <p:cNvSpPr txBox="1">
            <a:spLocks noGrp="1"/>
          </p:cNvSpPr>
          <p:nvPr>
            <p:ph type="title" idx="7"/>
          </p:nvPr>
        </p:nvSpPr>
        <p:spPr>
          <a:xfrm>
            <a:off x="3305700" y="143475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b="1" dirty="0">
              <a:solidFill>
                <a:srgbClr val="1472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Google Shape;174;p25"/>
          <p:cNvSpPr txBox="1">
            <a:spLocks noGrp="1"/>
          </p:cNvSpPr>
          <p:nvPr>
            <p:ph type="ctrTitle" idx="8"/>
          </p:nvPr>
        </p:nvSpPr>
        <p:spPr>
          <a:xfrm>
            <a:off x="2747850" y="1897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b="1" dirty="0">
              <a:solidFill>
                <a:srgbClr val="1472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Google Shape;176;p25"/>
          <p:cNvSpPr txBox="1">
            <a:spLocks noGrp="1"/>
          </p:cNvSpPr>
          <p:nvPr>
            <p:ph type="title" idx="13"/>
          </p:nvPr>
        </p:nvSpPr>
        <p:spPr>
          <a:xfrm>
            <a:off x="3305700" y="297440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b="1" dirty="0">
              <a:solidFill>
                <a:srgbClr val="1472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Google Shape;177;p25"/>
          <p:cNvSpPr txBox="1">
            <a:spLocks noGrp="1"/>
          </p:cNvSpPr>
          <p:nvPr>
            <p:ph type="ctrTitle" idx="14"/>
          </p:nvPr>
        </p:nvSpPr>
        <p:spPr>
          <a:xfrm>
            <a:off x="2747850" y="34375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Conclution</a:t>
            </a:r>
            <a:endParaRPr b="1" dirty="0">
              <a:solidFill>
                <a:srgbClr val="1472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Google Shape;179;p25"/>
          <p:cNvSpPr txBox="1">
            <a:spLocks noGrp="1"/>
          </p:cNvSpPr>
          <p:nvPr>
            <p:ph type="title" idx="16"/>
          </p:nvPr>
        </p:nvSpPr>
        <p:spPr>
          <a:xfrm>
            <a:off x="5470096" y="143475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b="1" dirty="0">
              <a:solidFill>
                <a:srgbClr val="1472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Google Shape;180;p25"/>
          <p:cNvSpPr txBox="1">
            <a:spLocks noGrp="1"/>
          </p:cNvSpPr>
          <p:nvPr>
            <p:ph type="ctrTitle" idx="17"/>
          </p:nvPr>
        </p:nvSpPr>
        <p:spPr>
          <a:xfrm>
            <a:off x="4912246" y="1897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endParaRPr b="1" dirty="0">
              <a:solidFill>
                <a:srgbClr val="1472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Google Shape;182;p25"/>
          <p:cNvSpPr txBox="1">
            <a:spLocks noGrp="1"/>
          </p:cNvSpPr>
          <p:nvPr>
            <p:ph type="title" idx="19"/>
          </p:nvPr>
        </p:nvSpPr>
        <p:spPr>
          <a:xfrm>
            <a:off x="5470096" y="297440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b="1" dirty="0">
              <a:solidFill>
                <a:srgbClr val="1472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Google Shape;183;p25"/>
          <p:cNvSpPr txBox="1">
            <a:spLocks noGrp="1"/>
          </p:cNvSpPr>
          <p:nvPr>
            <p:ph type="ctrTitle" idx="20"/>
          </p:nvPr>
        </p:nvSpPr>
        <p:spPr>
          <a:xfrm>
            <a:off x="4912246" y="34375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  <a:endParaRPr b="1" dirty="0">
              <a:solidFill>
                <a:srgbClr val="1472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close-up of a plant&#10;&#10;Description automatically generated with medium confidence">
            <a:extLst>
              <a:ext uri="{FF2B5EF4-FFF2-40B4-BE49-F238E27FC236}">
                <a16:creationId xmlns:a16="http://schemas.microsoft.com/office/drawing/2014/main" id="{889A9BB7-0629-439F-BB05-2CF6F7481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28185">
            <a:off x="7174488" y="1562448"/>
            <a:ext cx="1635376" cy="3580700"/>
          </a:xfrm>
          <a:prstGeom prst="rect">
            <a:avLst/>
          </a:prstGeom>
        </p:spPr>
      </p:pic>
      <p:cxnSp>
        <p:nvCxnSpPr>
          <p:cNvPr id="35" name="Google Shape;163;p25">
            <a:extLst>
              <a:ext uri="{FF2B5EF4-FFF2-40B4-BE49-F238E27FC236}">
                <a16:creationId xmlns:a16="http://schemas.microsoft.com/office/drawing/2014/main" id="{5C19249B-8561-429B-85AF-FC3B62442F29}"/>
              </a:ext>
            </a:extLst>
          </p:cNvPr>
          <p:cNvCxnSpPr/>
          <p:nvPr/>
        </p:nvCxnSpPr>
        <p:spPr>
          <a:xfrm>
            <a:off x="-1595850" y="844439"/>
            <a:ext cx="5491500" cy="0"/>
          </a:xfrm>
          <a:prstGeom prst="straightConnector1">
            <a:avLst/>
          </a:prstGeom>
          <a:noFill/>
          <a:ln w="76200" cap="flat" cmpd="sng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86874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63;p25">
            <a:extLst>
              <a:ext uri="{FF2B5EF4-FFF2-40B4-BE49-F238E27FC236}">
                <a16:creationId xmlns:a16="http://schemas.microsoft.com/office/drawing/2014/main" id="{3AE93B37-78BA-4AF7-85AA-263538AD51D7}"/>
              </a:ext>
            </a:extLst>
          </p:cNvPr>
          <p:cNvCxnSpPr/>
          <p:nvPr/>
        </p:nvCxnSpPr>
        <p:spPr>
          <a:xfrm>
            <a:off x="4062475" y="695425"/>
            <a:ext cx="5491500" cy="0"/>
          </a:xfrm>
          <a:prstGeom prst="straightConnector1">
            <a:avLst/>
          </a:prstGeom>
          <a:noFill/>
          <a:ln w="76200" cap="flat" cmpd="sng">
            <a:solidFill>
              <a:srgbClr val="2492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63;p25">
            <a:extLst>
              <a:ext uri="{FF2B5EF4-FFF2-40B4-BE49-F238E27FC236}">
                <a16:creationId xmlns:a16="http://schemas.microsoft.com/office/drawing/2014/main" id="{690B7536-6A44-4551-AC4B-51109E81B55E}"/>
              </a:ext>
            </a:extLst>
          </p:cNvPr>
          <p:cNvCxnSpPr/>
          <p:nvPr/>
        </p:nvCxnSpPr>
        <p:spPr>
          <a:xfrm>
            <a:off x="4275796" y="803799"/>
            <a:ext cx="5491500" cy="0"/>
          </a:xfrm>
          <a:prstGeom prst="straightConnector1">
            <a:avLst/>
          </a:prstGeom>
          <a:noFill/>
          <a:ln w="76200" cap="flat" cmpd="sng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27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9D6D349-4F13-4273-A118-94F462128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740709"/>
              </p:ext>
            </p:extLst>
          </p:nvPr>
        </p:nvGraphicFramePr>
        <p:xfrm>
          <a:off x="800289" y="1588770"/>
          <a:ext cx="7960537" cy="20777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3935">
                  <a:extLst>
                    <a:ext uri="{9D8B030D-6E8A-4147-A177-3AD203B41FA5}">
                      <a16:colId xmlns:a16="http://schemas.microsoft.com/office/drawing/2014/main" val="371967421"/>
                    </a:ext>
                  </a:extLst>
                </a:gridCol>
                <a:gridCol w="796532">
                  <a:extLst>
                    <a:ext uri="{9D8B030D-6E8A-4147-A177-3AD203B41FA5}">
                      <a16:colId xmlns:a16="http://schemas.microsoft.com/office/drawing/2014/main" val="870068164"/>
                    </a:ext>
                  </a:extLst>
                </a:gridCol>
                <a:gridCol w="1111568">
                  <a:extLst>
                    <a:ext uri="{9D8B030D-6E8A-4147-A177-3AD203B41FA5}">
                      <a16:colId xmlns:a16="http://schemas.microsoft.com/office/drawing/2014/main" val="2393850803"/>
                    </a:ext>
                  </a:extLst>
                </a:gridCol>
                <a:gridCol w="1094105">
                  <a:extLst>
                    <a:ext uri="{9D8B030D-6E8A-4147-A177-3AD203B41FA5}">
                      <a16:colId xmlns:a16="http://schemas.microsoft.com/office/drawing/2014/main" val="2081818821"/>
                    </a:ext>
                  </a:extLst>
                </a:gridCol>
                <a:gridCol w="528955">
                  <a:extLst>
                    <a:ext uri="{9D8B030D-6E8A-4147-A177-3AD203B41FA5}">
                      <a16:colId xmlns:a16="http://schemas.microsoft.com/office/drawing/2014/main" val="3697361081"/>
                    </a:ext>
                  </a:extLst>
                </a:gridCol>
                <a:gridCol w="684530">
                  <a:extLst>
                    <a:ext uri="{9D8B030D-6E8A-4147-A177-3AD203B41FA5}">
                      <a16:colId xmlns:a16="http://schemas.microsoft.com/office/drawing/2014/main" val="695132986"/>
                    </a:ext>
                  </a:extLst>
                </a:gridCol>
                <a:gridCol w="528955">
                  <a:extLst>
                    <a:ext uri="{9D8B030D-6E8A-4147-A177-3AD203B41FA5}">
                      <a16:colId xmlns:a16="http://schemas.microsoft.com/office/drawing/2014/main" val="2870477508"/>
                    </a:ext>
                  </a:extLst>
                </a:gridCol>
                <a:gridCol w="1003618">
                  <a:extLst>
                    <a:ext uri="{9D8B030D-6E8A-4147-A177-3AD203B41FA5}">
                      <a16:colId xmlns:a16="http://schemas.microsoft.com/office/drawing/2014/main" val="3019707310"/>
                    </a:ext>
                  </a:extLst>
                </a:gridCol>
                <a:gridCol w="528955">
                  <a:extLst>
                    <a:ext uri="{9D8B030D-6E8A-4147-A177-3AD203B41FA5}">
                      <a16:colId xmlns:a16="http://schemas.microsoft.com/office/drawing/2014/main" val="3327456102"/>
                    </a:ext>
                  </a:extLst>
                </a:gridCol>
                <a:gridCol w="648017">
                  <a:extLst>
                    <a:ext uri="{9D8B030D-6E8A-4147-A177-3AD203B41FA5}">
                      <a16:colId xmlns:a16="http://schemas.microsoft.com/office/drawing/2014/main" val="3393826161"/>
                    </a:ext>
                  </a:extLst>
                </a:gridCol>
                <a:gridCol w="781367">
                  <a:extLst>
                    <a:ext uri="{9D8B030D-6E8A-4147-A177-3AD203B41FA5}">
                      <a16:colId xmlns:a16="http://schemas.microsoft.com/office/drawing/2014/main" val="3718550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100" b="1" i="0" u="none" strike="noStrike" cap="none" dirty="0">
                        <a:solidFill>
                          <a:srgbClr val="50874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Date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 err="1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AveragePrice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Total Volume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4046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4225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4770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type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year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seasons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394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0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2015-12-27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1.33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64236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1036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54454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48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conventional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2015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Albany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3281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2015-12-20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1.35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54876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674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44638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58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conventional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2015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Albany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724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2015-12-13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0.93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118220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794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109149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130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conventional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2015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Albany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4342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3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2015-12-06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1.08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78992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1132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71976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72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conventional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2015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Albany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3938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B5BABCA-1B5F-47C7-A24B-EE54D8E80FB1}"/>
              </a:ext>
            </a:extLst>
          </p:cNvPr>
          <p:cNvSpPr txBox="1"/>
          <p:nvPr/>
        </p:nvSpPr>
        <p:spPr>
          <a:xfrm>
            <a:off x="800288" y="4078091"/>
            <a:ext cx="79605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new column to applying the </a:t>
            </a:r>
            <a:r>
              <a:rPr lang="en-US" sz="1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if season = 0 it’s spring, 1 for summer, 2 for fall and 3 for winter.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2293C6FF-3141-4E33-BBE4-3D9B4526C409}"/>
              </a:ext>
            </a:extLst>
          </p:cNvPr>
          <p:cNvSpPr/>
          <p:nvPr/>
        </p:nvSpPr>
        <p:spPr>
          <a:xfrm>
            <a:off x="409904" y="518359"/>
            <a:ext cx="291293" cy="236482"/>
          </a:xfrm>
          <a:prstGeom prst="chevron">
            <a:avLst/>
          </a:prstGeom>
          <a:solidFill>
            <a:srgbClr val="D2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726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63;p25">
            <a:extLst>
              <a:ext uri="{FF2B5EF4-FFF2-40B4-BE49-F238E27FC236}">
                <a16:creationId xmlns:a16="http://schemas.microsoft.com/office/drawing/2014/main" id="{3AE93B37-78BA-4AF7-85AA-263538AD51D7}"/>
              </a:ext>
            </a:extLst>
          </p:cNvPr>
          <p:cNvCxnSpPr/>
          <p:nvPr/>
        </p:nvCxnSpPr>
        <p:spPr>
          <a:xfrm>
            <a:off x="4062475" y="695425"/>
            <a:ext cx="5491500" cy="0"/>
          </a:xfrm>
          <a:prstGeom prst="straightConnector1">
            <a:avLst/>
          </a:prstGeom>
          <a:noFill/>
          <a:ln w="76200" cap="flat" cmpd="sng">
            <a:solidFill>
              <a:srgbClr val="2492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63;p25">
            <a:extLst>
              <a:ext uri="{FF2B5EF4-FFF2-40B4-BE49-F238E27FC236}">
                <a16:creationId xmlns:a16="http://schemas.microsoft.com/office/drawing/2014/main" id="{690B7536-6A44-4551-AC4B-51109E81B55E}"/>
              </a:ext>
            </a:extLst>
          </p:cNvPr>
          <p:cNvCxnSpPr/>
          <p:nvPr/>
        </p:nvCxnSpPr>
        <p:spPr>
          <a:xfrm>
            <a:off x="4275796" y="803799"/>
            <a:ext cx="5491500" cy="0"/>
          </a:xfrm>
          <a:prstGeom prst="straightConnector1">
            <a:avLst/>
          </a:prstGeom>
          <a:noFill/>
          <a:ln w="76200" cap="flat" cmpd="sng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27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 Performance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9D6D349-4F13-4273-A118-94F462128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836419"/>
              </p:ext>
            </p:extLst>
          </p:nvPr>
        </p:nvGraphicFramePr>
        <p:xfrm>
          <a:off x="2841107" y="1841630"/>
          <a:ext cx="3878898" cy="1483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14893">
                  <a:extLst>
                    <a:ext uri="{9D8B030D-6E8A-4147-A177-3AD203B41FA5}">
                      <a16:colId xmlns:a16="http://schemas.microsoft.com/office/drawing/2014/main" val="870068164"/>
                    </a:ext>
                  </a:extLst>
                </a:gridCol>
                <a:gridCol w="1564005">
                  <a:extLst>
                    <a:ext uri="{9D8B030D-6E8A-4147-A177-3AD203B41FA5}">
                      <a16:colId xmlns:a16="http://schemas.microsoft.com/office/drawing/2014/main" val="2393850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Model</a:t>
                      </a:r>
                      <a:endParaRPr lang="en-US" sz="14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Using R2</a:t>
                      </a:r>
                      <a:endParaRPr lang="en-US" sz="14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394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Linear Regression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3281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Random Forest Regressor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</a:t>
                      </a:r>
                      <a:endParaRPr lang="en-US" sz="1400" b="1" i="0" u="none" strike="noStrike" cap="none" dirty="0">
                        <a:solidFill>
                          <a:schemeClr val="accent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724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XGB Regressor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b="1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</a:t>
                      </a:r>
                      <a:endParaRPr lang="en-US" sz="1400" b="1" i="0" u="none" strike="noStrike" cap="none" dirty="0">
                        <a:solidFill>
                          <a:schemeClr val="accent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43424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B5BABCA-1B5F-47C7-A24B-EE54D8E80FB1}"/>
              </a:ext>
            </a:extLst>
          </p:cNvPr>
          <p:cNvSpPr txBox="1"/>
          <p:nvPr/>
        </p:nvSpPr>
        <p:spPr>
          <a:xfrm>
            <a:off x="800288" y="4078091"/>
            <a:ext cx="79605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both regressors Random Forest and XGB got the same score, which mean their performance is comparable.</a:t>
            </a:r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2293C6FF-3141-4E33-BBE4-3D9B4526C409}"/>
              </a:ext>
            </a:extLst>
          </p:cNvPr>
          <p:cNvSpPr/>
          <p:nvPr/>
        </p:nvSpPr>
        <p:spPr>
          <a:xfrm>
            <a:off x="409904" y="518359"/>
            <a:ext cx="291293" cy="236482"/>
          </a:xfrm>
          <a:prstGeom prst="chevron">
            <a:avLst/>
          </a:prstGeom>
          <a:solidFill>
            <a:srgbClr val="D2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496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07;p27">
            <a:extLst>
              <a:ext uri="{FF2B5EF4-FFF2-40B4-BE49-F238E27FC236}">
                <a16:creationId xmlns:a16="http://schemas.microsoft.com/office/drawing/2014/main" id="{436FD9D8-A94D-45F5-8A6C-CFAAB151F011}"/>
              </a:ext>
            </a:extLst>
          </p:cNvPr>
          <p:cNvSpPr/>
          <p:nvPr/>
        </p:nvSpPr>
        <p:spPr>
          <a:xfrm>
            <a:off x="-136341" y="3675074"/>
            <a:ext cx="1828800" cy="1828800"/>
          </a:xfrm>
          <a:prstGeom prst="ellipse">
            <a:avLst/>
          </a:prstGeom>
          <a:solidFill>
            <a:srgbClr val="A1C448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5;p25">
            <a:extLst>
              <a:ext uri="{FF2B5EF4-FFF2-40B4-BE49-F238E27FC236}">
                <a16:creationId xmlns:a16="http://schemas.microsoft.com/office/drawing/2014/main" id="{2F5361BB-9FA5-434F-A469-C3082908300B}"/>
              </a:ext>
            </a:extLst>
          </p:cNvPr>
          <p:cNvSpPr/>
          <p:nvPr/>
        </p:nvSpPr>
        <p:spPr>
          <a:xfrm>
            <a:off x="-748644" y="2757736"/>
            <a:ext cx="1828800" cy="18288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ctrTitle"/>
          </p:nvPr>
        </p:nvSpPr>
        <p:spPr>
          <a:xfrm>
            <a:off x="1870200" y="2219689"/>
            <a:ext cx="5403600" cy="691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Conclosuion</a:t>
            </a:r>
            <a:endParaRPr sz="3200"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26"/>
          <p:cNvSpPr txBox="1">
            <a:spLocks noGrp="1"/>
          </p:cNvSpPr>
          <p:nvPr>
            <p:ph type="title" idx="2"/>
          </p:nvPr>
        </p:nvSpPr>
        <p:spPr>
          <a:xfrm>
            <a:off x="3897150" y="1613389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lose-up of some leaves&#10;&#10;Description automatically generated with medium confidence">
            <a:extLst>
              <a:ext uri="{FF2B5EF4-FFF2-40B4-BE49-F238E27FC236}">
                <a16:creationId xmlns:a16="http://schemas.microsoft.com/office/drawing/2014/main" id="{0B0B236F-2237-4D71-BAE8-E9E54CDDE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341" y="2482493"/>
            <a:ext cx="2396671" cy="2379285"/>
          </a:xfrm>
          <a:prstGeom prst="rect">
            <a:avLst/>
          </a:prstGeom>
        </p:spPr>
      </p:pic>
      <p:sp>
        <p:nvSpPr>
          <p:cNvPr id="18" name="Google Shape;207;p27">
            <a:extLst>
              <a:ext uri="{FF2B5EF4-FFF2-40B4-BE49-F238E27FC236}">
                <a16:creationId xmlns:a16="http://schemas.microsoft.com/office/drawing/2014/main" id="{0AC751BC-1EFB-4457-8207-A3F1F48F02B0}"/>
              </a:ext>
            </a:extLst>
          </p:cNvPr>
          <p:cNvSpPr/>
          <p:nvPr/>
        </p:nvSpPr>
        <p:spPr>
          <a:xfrm rot="3165548">
            <a:off x="6650477" y="724039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65;p25">
            <a:extLst>
              <a:ext uri="{FF2B5EF4-FFF2-40B4-BE49-F238E27FC236}">
                <a16:creationId xmlns:a16="http://schemas.microsoft.com/office/drawing/2014/main" id="{15E0C947-BC3E-48C6-8F9F-9D2F6854F14B}"/>
              </a:ext>
            </a:extLst>
          </p:cNvPr>
          <p:cNvSpPr/>
          <p:nvPr/>
        </p:nvSpPr>
        <p:spPr>
          <a:xfrm rot="1134209">
            <a:off x="7057868" y="1245078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65;p25">
            <a:extLst>
              <a:ext uri="{FF2B5EF4-FFF2-40B4-BE49-F238E27FC236}">
                <a16:creationId xmlns:a16="http://schemas.microsoft.com/office/drawing/2014/main" id="{4E54091E-7BD4-4D13-A998-052901BE7848}"/>
              </a:ext>
            </a:extLst>
          </p:cNvPr>
          <p:cNvSpPr/>
          <p:nvPr/>
        </p:nvSpPr>
        <p:spPr>
          <a:xfrm rot="1134209">
            <a:off x="6492213" y="3123340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07;p27">
            <a:extLst>
              <a:ext uri="{FF2B5EF4-FFF2-40B4-BE49-F238E27FC236}">
                <a16:creationId xmlns:a16="http://schemas.microsoft.com/office/drawing/2014/main" id="{450F508A-CBBC-460C-A661-090D999C6CA4}"/>
              </a:ext>
            </a:extLst>
          </p:cNvPr>
          <p:cNvSpPr/>
          <p:nvPr/>
        </p:nvSpPr>
        <p:spPr>
          <a:xfrm rot="3165548">
            <a:off x="7918861" y="2301133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65;p25">
            <a:extLst>
              <a:ext uri="{FF2B5EF4-FFF2-40B4-BE49-F238E27FC236}">
                <a16:creationId xmlns:a16="http://schemas.microsoft.com/office/drawing/2014/main" id="{989A0323-720B-4193-A378-993A822F3260}"/>
              </a:ext>
            </a:extLst>
          </p:cNvPr>
          <p:cNvSpPr/>
          <p:nvPr/>
        </p:nvSpPr>
        <p:spPr>
          <a:xfrm rot="1134209">
            <a:off x="4601470" y="376580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07;p27">
            <a:extLst>
              <a:ext uri="{FF2B5EF4-FFF2-40B4-BE49-F238E27FC236}">
                <a16:creationId xmlns:a16="http://schemas.microsoft.com/office/drawing/2014/main" id="{F5836D2F-D3D9-40BF-8F1D-F022DD1C9E21}"/>
              </a:ext>
            </a:extLst>
          </p:cNvPr>
          <p:cNvSpPr/>
          <p:nvPr/>
        </p:nvSpPr>
        <p:spPr>
          <a:xfrm rot="3165548">
            <a:off x="8255990" y="6428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911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63;p25">
            <a:extLst>
              <a:ext uri="{FF2B5EF4-FFF2-40B4-BE49-F238E27FC236}">
                <a16:creationId xmlns:a16="http://schemas.microsoft.com/office/drawing/2014/main" id="{3AE93B37-78BA-4AF7-85AA-263538AD51D7}"/>
              </a:ext>
            </a:extLst>
          </p:cNvPr>
          <p:cNvCxnSpPr/>
          <p:nvPr/>
        </p:nvCxnSpPr>
        <p:spPr>
          <a:xfrm>
            <a:off x="4062475" y="695425"/>
            <a:ext cx="5491500" cy="0"/>
          </a:xfrm>
          <a:prstGeom prst="straightConnector1">
            <a:avLst/>
          </a:prstGeom>
          <a:noFill/>
          <a:ln w="76200" cap="flat" cmpd="sng">
            <a:solidFill>
              <a:srgbClr val="2492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63;p25">
            <a:extLst>
              <a:ext uri="{FF2B5EF4-FFF2-40B4-BE49-F238E27FC236}">
                <a16:creationId xmlns:a16="http://schemas.microsoft.com/office/drawing/2014/main" id="{690B7536-6A44-4551-AC4B-51109E81B55E}"/>
              </a:ext>
            </a:extLst>
          </p:cNvPr>
          <p:cNvCxnSpPr/>
          <p:nvPr/>
        </p:nvCxnSpPr>
        <p:spPr>
          <a:xfrm>
            <a:off x="4275796" y="803799"/>
            <a:ext cx="5491500" cy="0"/>
          </a:xfrm>
          <a:prstGeom prst="straightConnector1">
            <a:avLst/>
          </a:prstGeom>
          <a:noFill/>
          <a:ln w="76200" cap="flat" cmpd="sng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27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Conclosuion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2442589" y="2465080"/>
            <a:ext cx="6141855" cy="2362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800" spc="2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questions were answered clearly.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800" spc="2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linear regression and random forest didn’t affect by numerical values.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800" spc="2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next step may create a form to making search easier to people who interesting avocado to enter the avocado product number and got a brief describe about it.</a:t>
            </a:r>
            <a:endParaRPr sz="1800" spc="2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2442589" y="1724529"/>
            <a:ext cx="2586611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Avocado </a:t>
            </a:r>
            <a:r>
              <a:rPr lang="en" sz="1800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Predict Price</a:t>
            </a:r>
            <a:endParaRPr sz="1800" dirty="0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7" name="Google Shape;207;p27"/>
          <p:cNvSpPr/>
          <p:nvPr/>
        </p:nvSpPr>
        <p:spPr>
          <a:xfrm>
            <a:off x="-613287" y="2221033"/>
            <a:ext cx="2606100" cy="2606100"/>
          </a:xfrm>
          <a:prstGeom prst="ellipse">
            <a:avLst/>
          </a:prstGeom>
          <a:solidFill>
            <a:srgbClr val="A1C448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A picture containing dark, close, vegetable&#10;&#10;Description automatically generated">
            <a:extLst>
              <a:ext uri="{FF2B5EF4-FFF2-40B4-BE49-F238E27FC236}">
                <a16:creationId xmlns:a16="http://schemas.microsoft.com/office/drawing/2014/main" id="{EB21D0CF-480B-4FDA-8D6B-9A89F2963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6670" y="1652155"/>
            <a:ext cx="3491345" cy="3491345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2D092741-F414-48C1-BAD9-117EB17E17BB}"/>
              </a:ext>
            </a:extLst>
          </p:cNvPr>
          <p:cNvSpPr/>
          <p:nvPr/>
        </p:nvSpPr>
        <p:spPr>
          <a:xfrm>
            <a:off x="409904" y="518359"/>
            <a:ext cx="291293" cy="236482"/>
          </a:xfrm>
          <a:prstGeom prst="chevron">
            <a:avLst/>
          </a:prstGeom>
          <a:solidFill>
            <a:srgbClr val="D2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713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07;p27">
            <a:extLst>
              <a:ext uri="{FF2B5EF4-FFF2-40B4-BE49-F238E27FC236}">
                <a16:creationId xmlns:a16="http://schemas.microsoft.com/office/drawing/2014/main" id="{436FD9D8-A94D-45F5-8A6C-CFAAB151F011}"/>
              </a:ext>
            </a:extLst>
          </p:cNvPr>
          <p:cNvSpPr/>
          <p:nvPr/>
        </p:nvSpPr>
        <p:spPr>
          <a:xfrm>
            <a:off x="-136341" y="3675074"/>
            <a:ext cx="1828800" cy="1828800"/>
          </a:xfrm>
          <a:prstGeom prst="ellipse">
            <a:avLst/>
          </a:prstGeom>
          <a:solidFill>
            <a:srgbClr val="A1C448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5;p25">
            <a:extLst>
              <a:ext uri="{FF2B5EF4-FFF2-40B4-BE49-F238E27FC236}">
                <a16:creationId xmlns:a16="http://schemas.microsoft.com/office/drawing/2014/main" id="{2F5361BB-9FA5-434F-A469-C3082908300B}"/>
              </a:ext>
            </a:extLst>
          </p:cNvPr>
          <p:cNvSpPr/>
          <p:nvPr/>
        </p:nvSpPr>
        <p:spPr>
          <a:xfrm>
            <a:off x="-748644" y="2757736"/>
            <a:ext cx="1828800" cy="18288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ctrTitle"/>
          </p:nvPr>
        </p:nvSpPr>
        <p:spPr>
          <a:xfrm>
            <a:off x="1870200" y="2219689"/>
            <a:ext cx="5403600" cy="691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  <a:endParaRPr sz="3200"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26"/>
          <p:cNvSpPr txBox="1">
            <a:spLocks noGrp="1"/>
          </p:cNvSpPr>
          <p:nvPr>
            <p:ph type="title" idx="2"/>
          </p:nvPr>
        </p:nvSpPr>
        <p:spPr>
          <a:xfrm>
            <a:off x="3897150" y="1613389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lose-up of some leaves&#10;&#10;Description automatically generated with medium confidence">
            <a:extLst>
              <a:ext uri="{FF2B5EF4-FFF2-40B4-BE49-F238E27FC236}">
                <a16:creationId xmlns:a16="http://schemas.microsoft.com/office/drawing/2014/main" id="{0B0B236F-2237-4D71-BAE8-E9E54CDDE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341" y="2482493"/>
            <a:ext cx="2396671" cy="2379285"/>
          </a:xfrm>
          <a:prstGeom prst="rect">
            <a:avLst/>
          </a:prstGeom>
        </p:spPr>
      </p:pic>
      <p:sp>
        <p:nvSpPr>
          <p:cNvPr id="18" name="Google Shape;207;p27">
            <a:extLst>
              <a:ext uri="{FF2B5EF4-FFF2-40B4-BE49-F238E27FC236}">
                <a16:creationId xmlns:a16="http://schemas.microsoft.com/office/drawing/2014/main" id="{0AC751BC-1EFB-4457-8207-A3F1F48F02B0}"/>
              </a:ext>
            </a:extLst>
          </p:cNvPr>
          <p:cNvSpPr/>
          <p:nvPr/>
        </p:nvSpPr>
        <p:spPr>
          <a:xfrm rot="3165548">
            <a:off x="6650477" y="724039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65;p25">
            <a:extLst>
              <a:ext uri="{FF2B5EF4-FFF2-40B4-BE49-F238E27FC236}">
                <a16:creationId xmlns:a16="http://schemas.microsoft.com/office/drawing/2014/main" id="{15E0C947-BC3E-48C6-8F9F-9D2F6854F14B}"/>
              </a:ext>
            </a:extLst>
          </p:cNvPr>
          <p:cNvSpPr/>
          <p:nvPr/>
        </p:nvSpPr>
        <p:spPr>
          <a:xfrm rot="1134209">
            <a:off x="7057868" y="1245078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65;p25">
            <a:extLst>
              <a:ext uri="{FF2B5EF4-FFF2-40B4-BE49-F238E27FC236}">
                <a16:creationId xmlns:a16="http://schemas.microsoft.com/office/drawing/2014/main" id="{4E54091E-7BD4-4D13-A998-052901BE7848}"/>
              </a:ext>
            </a:extLst>
          </p:cNvPr>
          <p:cNvSpPr/>
          <p:nvPr/>
        </p:nvSpPr>
        <p:spPr>
          <a:xfrm rot="1134209">
            <a:off x="6492213" y="3123340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07;p27">
            <a:extLst>
              <a:ext uri="{FF2B5EF4-FFF2-40B4-BE49-F238E27FC236}">
                <a16:creationId xmlns:a16="http://schemas.microsoft.com/office/drawing/2014/main" id="{450F508A-CBBC-460C-A661-090D999C6CA4}"/>
              </a:ext>
            </a:extLst>
          </p:cNvPr>
          <p:cNvSpPr/>
          <p:nvPr/>
        </p:nvSpPr>
        <p:spPr>
          <a:xfrm rot="3165548">
            <a:off x="7918861" y="2301133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65;p25">
            <a:extLst>
              <a:ext uri="{FF2B5EF4-FFF2-40B4-BE49-F238E27FC236}">
                <a16:creationId xmlns:a16="http://schemas.microsoft.com/office/drawing/2014/main" id="{989A0323-720B-4193-A378-993A822F3260}"/>
              </a:ext>
            </a:extLst>
          </p:cNvPr>
          <p:cNvSpPr/>
          <p:nvPr/>
        </p:nvSpPr>
        <p:spPr>
          <a:xfrm rot="1134209">
            <a:off x="4601470" y="376580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07;p27">
            <a:extLst>
              <a:ext uri="{FF2B5EF4-FFF2-40B4-BE49-F238E27FC236}">
                <a16:creationId xmlns:a16="http://schemas.microsoft.com/office/drawing/2014/main" id="{F5836D2F-D3D9-40BF-8F1D-F022DD1C9E21}"/>
              </a:ext>
            </a:extLst>
          </p:cNvPr>
          <p:cNvSpPr/>
          <p:nvPr/>
        </p:nvSpPr>
        <p:spPr>
          <a:xfrm rot="3165548">
            <a:off x="8255990" y="6428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778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13;p49">
            <a:extLst>
              <a:ext uri="{FF2B5EF4-FFF2-40B4-BE49-F238E27FC236}">
                <a16:creationId xmlns:a16="http://schemas.microsoft.com/office/drawing/2014/main" id="{6776FC9F-914A-4DE1-B8AC-BBC64CE60D73}"/>
              </a:ext>
            </a:extLst>
          </p:cNvPr>
          <p:cNvSpPr/>
          <p:nvPr/>
        </p:nvSpPr>
        <p:spPr>
          <a:xfrm>
            <a:off x="5750872" y="2854937"/>
            <a:ext cx="1934793" cy="18288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1107;p49">
            <a:extLst>
              <a:ext uri="{FF2B5EF4-FFF2-40B4-BE49-F238E27FC236}">
                <a16:creationId xmlns:a16="http://schemas.microsoft.com/office/drawing/2014/main" id="{D3EF880C-4220-4A90-98A2-C0F215B7C134}"/>
              </a:ext>
            </a:extLst>
          </p:cNvPr>
          <p:cNvSpPr txBox="1">
            <a:spLocks/>
          </p:cNvSpPr>
          <p:nvPr/>
        </p:nvSpPr>
        <p:spPr>
          <a:xfrm>
            <a:off x="3368050" y="1726667"/>
            <a:ext cx="1804385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  <a:buSzPts val="2400"/>
            </a:pPr>
            <a:r>
              <a:rPr lang="en-US" sz="2400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Abril Fatface"/>
              </a:rPr>
              <a:t>Thank You!</a:t>
            </a:r>
          </a:p>
        </p:txBody>
      </p:sp>
      <p:sp>
        <p:nvSpPr>
          <p:cNvPr id="6" name="Google Shape;1108;p49">
            <a:extLst>
              <a:ext uri="{FF2B5EF4-FFF2-40B4-BE49-F238E27FC236}">
                <a16:creationId xmlns:a16="http://schemas.microsoft.com/office/drawing/2014/main" id="{E37CDF39-B93F-4F5E-AA02-06CD0F344BDC}"/>
              </a:ext>
            </a:extLst>
          </p:cNvPr>
          <p:cNvSpPr txBox="1">
            <a:spLocks/>
          </p:cNvSpPr>
          <p:nvPr/>
        </p:nvSpPr>
        <p:spPr>
          <a:xfrm>
            <a:off x="2711893" y="2332967"/>
            <a:ext cx="3116700" cy="378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you Have Any Question?</a:t>
            </a:r>
          </a:p>
        </p:txBody>
      </p:sp>
      <p:pic>
        <p:nvPicPr>
          <p:cNvPr id="19" name="Picture 18" descr="A picture containing green, plant, dark&#10;&#10;Description automatically generated">
            <a:extLst>
              <a:ext uri="{FF2B5EF4-FFF2-40B4-BE49-F238E27FC236}">
                <a16:creationId xmlns:a16="http://schemas.microsoft.com/office/drawing/2014/main" id="{F1B1D74C-6987-44FD-8A3F-4E38DDDD6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980" y="2651602"/>
            <a:ext cx="2956578" cy="1987730"/>
          </a:xfrm>
          <a:prstGeom prst="rect">
            <a:avLst/>
          </a:prstGeom>
        </p:spPr>
      </p:pic>
      <p:cxnSp>
        <p:nvCxnSpPr>
          <p:cNvPr id="20" name="Google Shape;163;p25">
            <a:extLst>
              <a:ext uri="{FF2B5EF4-FFF2-40B4-BE49-F238E27FC236}">
                <a16:creationId xmlns:a16="http://schemas.microsoft.com/office/drawing/2014/main" id="{042E3E03-E76D-4680-B0B5-F344C71960B5}"/>
              </a:ext>
            </a:extLst>
          </p:cNvPr>
          <p:cNvCxnSpPr/>
          <p:nvPr/>
        </p:nvCxnSpPr>
        <p:spPr>
          <a:xfrm>
            <a:off x="-2123450" y="2112745"/>
            <a:ext cx="5491500" cy="0"/>
          </a:xfrm>
          <a:prstGeom prst="straightConnector1">
            <a:avLst/>
          </a:prstGeom>
          <a:noFill/>
          <a:ln w="76200" cap="flat" cmpd="sng">
            <a:solidFill>
              <a:srgbClr val="24926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59456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07;p27">
            <a:extLst>
              <a:ext uri="{FF2B5EF4-FFF2-40B4-BE49-F238E27FC236}">
                <a16:creationId xmlns:a16="http://schemas.microsoft.com/office/drawing/2014/main" id="{436FD9D8-A94D-45F5-8A6C-CFAAB151F011}"/>
              </a:ext>
            </a:extLst>
          </p:cNvPr>
          <p:cNvSpPr/>
          <p:nvPr/>
        </p:nvSpPr>
        <p:spPr>
          <a:xfrm>
            <a:off x="-136341" y="3675074"/>
            <a:ext cx="1828800" cy="1828800"/>
          </a:xfrm>
          <a:prstGeom prst="ellipse">
            <a:avLst/>
          </a:prstGeom>
          <a:solidFill>
            <a:srgbClr val="A1C448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5;p25">
            <a:extLst>
              <a:ext uri="{FF2B5EF4-FFF2-40B4-BE49-F238E27FC236}">
                <a16:creationId xmlns:a16="http://schemas.microsoft.com/office/drawing/2014/main" id="{2F5361BB-9FA5-434F-A469-C3082908300B}"/>
              </a:ext>
            </a:extLst>
          </p:cNvPr>
          <p:cNvSpPr/>
          <p:nvPr/>
        </p:nvSpPr>
        <p:spPr>
          <a:xfrm>
            <a:off x="-748644" y="2757736"/>
            <a:ext cx="1828800" cy="18288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ctrTitle"/>
          </p:nvPr>
        </p:nvSpPr>
        <p:spPr>
          <a:xfrm>
            <a:off x="1870200" y="2219689"/>
            <a:ext cx="5403600" cy="691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sz="3200"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26"/>
          <p:cNvSpPr txBox="1">
            <a:spLocks noGrp="1"/>
          </p:cNvSpPr>
          <p:nvPr>
            <p:ph type="title" idx="2"/>
          </p:nvPr>
        </p:nvSpPr>
        <p:spPr>
          <a:xfrm>
            <a:off x="3897150" y="1613389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lose-up of some leaves&#10;&#10;Description automatically generated with medium confidence">
            <a:extLst>
              <a:ext uri="{FF2B5EF4-FFF2-40B4-BE49-F238E27FC236}">
                <a16:creationId xmlns:a16="http://schemas.microsoft.com/office/drawing/2014/main" id="{0B0B236F-2237-4D71-BAE8-E9E54CDDE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341" y="2482493"/>
            <a:ext cx="2396671" cy="2379285"/>
          </a:xfrm>
          <a:prstGeom prst="rect">
            <a:avLst/>
          </a:prstGeom>
        </p:spPr>
      </p:pic>
      <p:sp>
        <p:nvSpPr>
          <p:cNvPr id="18" name="Google Shape;207;p27">
            <a:extLst>
              <a:ext uri="{FF2B5EF4-FFF2-40B4-BE49-F238E27FC236}">
                <a16:creationId xmlns:a16="http://schemas.microsoft.com/office/drawing/2014/main" id="{0AC751BC-1EFB-4457-8207-A3F1F48F02B0}"/>
              </a:ext>
            </a:extLst>
          </p:cNvPr>
          <p:cNvSpPr/>
          <p:nvPr/>
        </p:nvSpPr>
        <p:spPr>
          <a:xfrm rot="3165548">
            <a:off x="6650477" y="724039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65;p25">
            <a:extLst>
              <a:ext uri="{FF2B5EF4-FFF2-40B4-BE49-F238E27FC236}">
                <a16:creationId xmlns:a16="http://schemas.microsoft.com/office/drawing/2014/main" id="{15E0C947-BC3E-48C6-8F9F-9D2F6854F14B}"/>
              </a:ext>
            </a:extLst>
          </p:cNvPr>
          <p:cNvSpPr/>
          <p:nvPr/>
        </p:nvSpPr>
        <p:spPr>
          <a:xfrm rot="1134209">
            <a:off x="7057868" y="1245078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65;p25">
            <a:extLst>
              <a:ext uri="{FF2B5EF4-FFF2-40B4-BE49-F238E27FC236}">
                <a16:creationId xmlns:a16="http://schemas.microsoft.com/office/drawing/2014/main" id="{4E54091E-7BD4-4D13-A998-052901BE7848}"/>
              </a:ext>
            </a:extLst>
          </p:cNvPr>
          <p:cNvSpPr/>
          <p:nvPr/>
        </p:nvSpPr>
        <p:spPr>
          <a:xfrm rot="1134209">
            <a:off x="6492213" y="3123340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07;p27">
            <a:extLst>
              <a:ext uri="{FF2B5EF4-FFF2-40B4-BE49-F238E27FC236}">
                <a16:creationId xmlns:a16="http://schemas.microsoft.com/office/drawing/2014/main" id="{450F508A-CBBC-460C-A661-090D999C6CA4}"/>
              </a:ext>
            </a:extLst>
          </p:cNvPr>
          <p:cNvSpPr/>
          <p:nvPr/>
        </p:nvSpPr>
        <p:spPr>
          <a:xfrm rot="3165548">
            <a:off x="7918861" y="2301133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65;p25">
            <a:extLst>
              <a:ext uri="{FF2B5EF4-FFF2-40B4-BE49-F238E27FC236}">
                <a16:creationId xmlns:a16="http://schemas.microsoft.com/office/drawing/2014/main" id="{989A0323-720B-4193-A378-993A822F3260}"/>
              </a:ext>
            </a:extLst>
          </p:cNvPr>
          <p:cNvSpPr/>
          <p:nvPr/>
        </p:nvSpPr>
        <p:spPr>
          <a:xfrm rot="1134209">
            <a:off x="4601470" y="376580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07;p27">
            <a:extLst>
              <a:ext uri="{FF2B5EF4-FFF2-40B4-BE49-F238E27FC236}">
                <a16:creationId xmlns:a16="http://schemas.microsoft.com/office/drawing/2014/main" id="{F5836D2F-D3D9-40BF-8F1D-F022DD1C9E21}"/>
              </a:ext>
            </a:extLst>
          </p:cNvPr>
          <p:cNvSpPr/>
          <p:nvPr/>
        </p:nvSpPr>
        <p:spPr>
          <a:xfrm rot="3165548">
            <a:off x="8255990" y="6428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72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63;p25">
            <a:extLst>
              <a:ext uri="{FF2B5EF4-FFF2-40B4-BE49-F238E27FC236}">
                <a16:creationId xmlns:a16="http://schemas.microsoft.com/office/drawing/2014/main" id="{3AE93B37-78BA-4AF7-85AA-263538AD51D7}"/>
              </a:ext>
            </a:extLst>
          </p:cNvPr>
          <p:cNvCxnSpPr/>
          <p:nvPr/>
        </p:nvCxnSpPr>
        <p:spPr>
          <a:xfrm>
            <a:off x="4062475" y="695425"/>
            <a:ext cx="5491500" cy="0"/>
          </a:xfrm>
          <a:prstGeom prst="straightConnector1">
            <a:avLst/>
          </a:prstGeom>
          <a:noFill/>
          <a:ln w="76200" cap="flat" cmpd="sng">
            <a:solidFill>
              <a:srgbClr val="2492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63;p25">
            <a:extLst>
              <a:ext uri="{FF2B5EF4-FFF2-40B4-BE49-F238E27FC236}">
                <a16:creationId xmlns:a16="http://schemas.microsoft.com/office/drawing/2014/main" id="{690B7536-6A44-4551-AC4B-51109E81B55E}"/>
              </a:ext>
            </a:extLst>
          </p:cNvPr>
          <p:cNvCxnSpPr/>
          <p:nvPr/>
        </p:nvCxnSpPr>
        <p:spPr>
          <a:xfrm>
            <a:off x="4275796" y="803799"/>
            <a:ext cx="5491500" cy="0"/>
          </a:xfrm>
          <a:prstGeom prst="straightConnector1">
            <a:avLst/>
          </a:prstGeom>
          <a:noFill/>
          <a:ln w="76200" cap="flat" cmpd="sng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27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2442589" y="2465080"/>
            <a:ext cx="6141855" cy="2362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 fontAlgn="base"/>
            <a:r>
              <a:rPr lang="en-US" sz="1800" b="0" spc="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project represents the price of avocado over the week, and the purpose is to </a:t>
            </a:r>
            <a:r>
              <a:rPr lang="en-US" sz="1800" b="1" spc="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predict the future price of avocado </a:t>
            </a:r>
            <a:r>
              <a:rPr lang="en-US" sz="1800" b="0" spc="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based on the product number and assign if the avocado is conventional or organic.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rtl="0" fontAlgn="base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eviews the avocado prices in detail, it presents to the people who love avocado and make it easier for them to enjoy with cheap avocados.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27"/>
          <p:cNvSpPr txBox="1"/>
          <p:nvPr/>
        </p:nvSpPr>
        <p:spPr>
          <a:xfrm>
            <a:off x="2442589" y="1724529"/>
            <a:ext cx="1997915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Project </a:t>
            </a:r>
            <a:r>
              <a:rPr lang="en" sz="1800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purpose</a:t>
            </a:r>
            <a:endParaRPr sz="1800" dirty="0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7" name="Google Shape;207;p27"/>
          <p:cNvSpPr/>
          <p:nvPr/>
        </p:nvSpPr>
        <p:spPr>
          <a:xfrm>
            <a:off x="-613287" y="2221033"/>
            <a:ext cx="2606100" cy="2606100"/>
          </a:xfrm>
          <a:prstGeom prst="ellipse">
            <a:avLst/>
          </a:prstGeom>
          <a:solidFill>
            <a:srgbClr val="A1C448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A picture containing dark, close, vegetable&#10;&#10;Description automatically generated">
            <a:extLst>
              <a:ext uri="{FF2B5EF4-FFF2-40B4-BE49-F238E27FC236}">
                <a16:creationId xmlns:a16="http://schemas.microsoft.com/office/drawing/2014/main" id="{EAD90B53-0909-4C98-80D9-D13DD1168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6670" y="1652155"/>
            <a:ext cx="3491345" cy="3491345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54C4E47A-F080-499E-865E-A60653275B56}"/>
              </a:ext>
            </a:extLst>
          </p:cNvPr>
          <p:cNvSpPr/>
          <p:nvPr/>
        </p:nvSpPr>
        <p:spPr>
          <a:xfrm>
            <a:off x="409904" y="518359"/>
            <a:ext cx="291293" cy="236482"/>
          </a:xfrm>
          <a:prstGeom prst="chevron">
            <a:avLst/>
          </a:prstGeom>
          <a:solidFill>
            <a:srgbClr val="D2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07;p27">
            <a:extLst>
              <a:ext uri="{FF2B5EF4-FFF2-40B4-BE49-F238E27FC236}">
                <a16:creationId xmlns:a16="http://schemas.microsoft.com/office/drawing/2014/main" id="{436FD9D8-A94D-45F5-8A6C-CFAAB151F011}"/>
              </a:ext>
            </a:extLst>
          </p:cNvPr>
          <p:cNvSpPr/>
          <p:nvPr/>
        </p:nvSpPr>
        <p:spPr>
          <a:xfrm>
            <a:off x="-136341" y="3675074"/>
            <a:ext cx="1828800" cy="1828800"/>
          </a:xfrm>
          <a:prstGeom prst="ellipse">
            <a:avLst/>
          </a:prstGeom>
          <a:solidFill>
            <a:srgbClr val="A1C448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5;p25">
            <a:extLst>
              <a:ext uri="{FF2B5EF4-FFF2-40B4-BE49-F238E27FC236}">
                <a16:creationId xmlns:a16="http://schemas.microsoft.com/office/drawing/2014/main" id="{2F5361BB-9FA5-434F-A469-C3082908300B}"/>
              </a:ext>
            </a:extLst>
          </p:cNvPr>
          <p:cNvSpPr/>
          <p:nvPr/>
        </p:nvSpPr>
        <p:spPr>
          <a:xfrm>
            <a:off x="-748644" y="2757736"/>
            <a:ext cx="1828800" cy="18288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ctrTitle"/>
          </p:nvPr>
        </p:nvSpPr>
        <p:spPr>
          <a:xfrm>
            <a:off x="1870200" y="2219689"/>
            <a:ext cx="5403600" cy="691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sz="3200"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26"/>
          <p:cNvSpPr txBox="1">
            <a:spLocks noGrp="1"/>
          </p:cNvSpPr>
          <p:nvPr>
            <p:ph type="title" idx="2"/>
          </p:nvPr>
        </p:nvSpPr>
        <p:spPr>
          <a:xfrm>
            <a:off x="3897150" y="1613389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lose-up of some leaves&#10;&#10;Description automatically generated with medium confidence">
            <a:extLst>
              <a:ext uri="{FF2B5EF4-FFF2-40B4-BE49-F238E27FC236}">
                <a16:creationId xmlns:a16="http://schemas.microsoft.com/office/drawing/2014/main" id="{0B0B236F-2237-4D71-BAE8-E9E54CDDE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341" y="2482493"/>
            <a:ext cx="2396671" cy="2379285"/>
          </a:xfrm>
          <a:prstGeom prst="rect">
            <a:avLst/>
          </a:prstGeom>
        </p:spPr>
      </p:pic>
      <p:sp>
        <p:nvSpPr>
          <p:cNvPr id="18" name="Google Shape;207;p27">
            <a:extLst>
              <a:ext uri="{FF2B5EF4-FFF2-40B4-BE49-F238E27FC236}">
                <a16:creationId xmlns:a16="http://schemas.microsoft.com/office/drawing/2014/main" id="{0AC751BC-1EFB-4457-8207-A3F1F48F02B0}"/>
              </a:ext>
            </a:extLst>
          </p:cNvPr>
          <p:cNvSpPr/>
          <p:nvPr/>
        </p:nvSpPr>
        <p:spPr>
          <a:xfrm rot="3165548">
            <a:off x="6650477" y="724039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65;p25">
            <a:extLst>
              <a:ext uri="{FF2B5EF4-FFF2-40B4-BE49-F238E27FC236}">
                <a16:creationId xmlns:a16="http://schemas.microsoft.com/office/drawing/2014/main" id="{15E0C947-BC3E-48C6-8F9F-9D2F6854F14B}"/>
              </a:ext>
            </a:extLst>
          </p:cNvPr>
          <p:cNvSpPr/>
          <p:nvPr/>
        </p:nvSpPr>
        <p:spPr>
          <a:xfrm rot="1134209">
            <a:off x="7057868" y="1245078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65;p25">
            <a:extLst>
              <a:ext uri="{FF2B5EF4-FFF2-40B4-BE49-F238E27FC236}">
                <a16:creationId xmlns:a16="http://schemas.microsoft.com/office/drawing/2014/main" id="{4E54091E-7BD4-4D13-A998-052901BE7848}"/>
              </a:ext>
            </a:extLst>
          </p:cNvPr>
          <p:cNvSpPr/>
          <p:nvPr/>
        </p:nvSpPr>
        <p:spPr>
          <a:xfrm rot="1134209">
            <a:off x="6492213" y="3123340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07;p27">
            <a:extLst>
              <a:ext uri="{FF2B5EF4-FFF2-40B4-BE49-F238E27FC236}">
                <a16:creationId xmlns:a16="http://schemas.microsoft.com/office/drawing/2014/main" id="{450F508A-CBBC-460C-A661-090D999C6CA4}"/>
              </a:ext>
            </a:extLst>
          </p:cNvPr>
          <p:cNvSpPr/>
          <p:nvPr/>
        </p:nvSpPr>
        <p:spPr>
          <a:xfrm rot="3165548">
            <a:off x="7918861" y="2301133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65;p25">
            <a:extLst>
              <a:ext uri="{FF2B5EF4-FFF2-40B4-BE49-F238E27FC236}">
                <a16:creationId xmlns:a16="http://schemas.microsoft.com/office/drawing/2014/main" id="{989A0323-720B-4193-A378-993A822F3260}"/>
              </a:ext>
            </a:extLst>
          </p:cNvPr>
          <p:cNvSpPr/>
          <p:nvPr/>
        </p:nvSpPr>
        <p:spPr>
          <a:xfrm rot="1134209">
            <a:off x="4601470" y="376580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07;p27">
            <a:extLst>
              <a:ext uri="{FF2B5EF4-FFF2-40B4-BE49-F238E27FC236}">
                <a16:creationId xmlns:a16="http://schemas.microsoft.com/office/drawing/2014/main" id="{F5836D2F-D3D9-40BF-8F1D-F022DD1C9E21}"/>
              </a:ext>
            </a:extLst>
          </p:cNvPr>
          <p:cNvSpPr/>
          <p:nvPr/>
        </p:nvSpPr>
        <p:spPr>
          <a:xfrm rot="3165548">
            <a:off x="8255990" y="6428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975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63;p25">
            <a:extLst>
              <a:ext uri="{FF2B5EF4-FFF2-40B4-BE49-F238E27FC236}">
                <a16:creationId xmlns:a16="http://schemas.microsoft.com/office/drawing/2014/main" id="{3AE93B37-78BA-4AF7-85AA-263538AD51D7}"/>
              </a:ext>
            </a:extLst>
          </p:cNvPr>
          <p:cNvCxnSpPr/>
          <p:nvPr/>
        </p:nvCxnSpPr>
        <p:spPr>
          <a:xfrm>
            <a:off x="4062475" y="695425"/>
            <a:ext cx="5491500" cy="0"/>
          </a:xfrm>
          <a:prstGeom prst="straightConnector1">
            <a:avLst/>
          </a:prstGeom>
          <a:noFill/>
          <a:ln w="76200" cap="flat" cmpd="sng">
            <a:solidFill>
              <a:srgbClr val="2492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63;p25">
            <a:extLst>
              <a:ext uri="{FF2B5EF4-FFF2-40B4-BE49-F238E27FC236}">
                <a16:creationId xmlns:a16="http://schemas.microsoft.com/office/drawing/2014/main" id="{690B7536-6A44-4551-AC4B-51109E81B55E}"/>
              </a:ext>
            </a:extLst>
          </p:cNvPr>
          <p:cNvCxnSpPr/>
          <p:nvPr/>
        </p:nvCxnSpPr>
        <p:spPr>
          <a:xfrm>
            <a:off x="4275796" y="803799"/>
            <a:ext cx="5491500" cy="0"/>
          </a:xfrm>
          <a:prstGeom prst="straightConnector1">
            <a:avLst/>
          </a:prstGeom>
          <a:noFill/>
          <a:ln w="76200" cap="flat" cmpd="sng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27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Feature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E5CEF36F-B719-4291-9EE9-1969EE7C4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938849"/>
              </p:ext>
            </p:extLst>
          </p:nvPr>
        </p:nvGraphicFramePr>
        <p:xfrm>
          <a:off x="1348740" y="1101650"/>
          <a:ext cx="6446520" cy="3708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3382094785"/>
                    </a:ext>
                  </a:extLst>
                </a:gridCol>
                <a:gridCol w="1363980">
                  <a:extLst>
                    <a:ext uri="{9D8B030D-6E8A-4147-A177-3AD203B41FA5}">
                      <a16:colId xmlns:a16="http://schemas.microsoft.com/office/drawing/2014/main" val="870068164"/>
                    </a:ext>
                  </a:extLst>
                </a:gridCol>
                <a:gridCol w="3659505">
                  <a:extLst>
                    <a:ext uri="{9D8B030D-6E8A-4147-A177-3AD203B41FA5}">
                      <a16:colId xmlns:a16="http://schemas.microsoft.com/office/drawing/2014/main" val="3393826161"/>
                    </a:ext>
                  </a:extLst>
                </a:gridCol>
                <a:gridCol w="1049655">
                  <a:extLst>
                    <a:ext uri="{9D8B030D-6E8A-4147-A177-3AD203B41FA5}">
                      <a16:colId xmlns:a16="http://schemas.microsoft.com/office/drawing/2014/main" val="2789067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#</a:t>
                      </a:r>
                      <a:endParaRPr lang="en-US" sz="1200" b="1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Feature Name</a:t>
                      </a:r>
                      <a:endParaRPr lang="en-US" sz="1200" b="1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  <a:endParaRPr lang="en-US" sz="1200" b="1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Data Type</a:t>
                      </a:r>
                      <a:endParaRPr lang="en-US" sz="1200" b="1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394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Date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The</a:t>
                      </a:r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date of the observation.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Object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3281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AveragePrice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The average price of a single avocado.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Float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724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Type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The type of avocado (</a:t>
                      </a:r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Conventional or Organic).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Object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4342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Year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The year of the observation.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Integer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Region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The city or region of the observation.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Object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6165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Total Volume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Total number of avocados sold.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Float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8721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4046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Total number of avocados with PLU* 4046 sold.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Float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2656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4225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Total number of avocados with PLU 4225 sold.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Float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922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4770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Total number of avocados with PLU 4770 sold.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Float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5638422"/>
                  </a:ext>
                </a:extLst>
              </a:tr>
            </a:tbl>
          </a:graphicData>
        </a:graphic>
      </p:graphicFrame>
      <p:sp>
        <p:nvSpPr>
          <p:cNvPr id="12" name="Google Shape;192;p26">
            <a:extLst>
              <a:ext uri="{FF2B5EF4-FFF2-40B4-BE49-F238E27FC236}">
                <a16:creationId xmlns:a16="http://schemas.microsoft.com/office/drawing/2014/main" id="{44652AC7-CD4D-49DA-83E6-6F20CE6E77B2}"/>
              </a:ext>
            </a:extLst>
          </p:cNvPr>
          <p:cNvSpPr txBox="1">
            <a:spLocks/>
          </p:cNvSpPr>
          <p:nvPr/>
        </p:nvSpPr>
        <p:spPr>
          <a:xfrm>
            <a:off x="6712908" y="4863491"/>
            <a:ext cx="2448429" cy="280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05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PLU means: </a:t>
            </a:r>
            <a:r>
              <a:rPr lang="en-US" sz="1050" i="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look-up codes</a:t>
            </a:r>
            <a:endParaRPr lang="en" sz="105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1BACBDF-8721-4225-907E-D6AE83FBDF76}"/>
              </a:ext>
            </a:extLst>
          </p:cNvPr>
          <p:cNvSpPr/>
          <p:nvPr/>
        </p:nvSpPr>
        <p:spPr>
          <a:xfrm>
            <a:off x="409904" y="518359"/>
            <a:ext cx="291293" cy="236482"/>
          </a:xfrm>
          <a:prstGeom prst="chevron">
            <a:avLst/>
          </a:prstGeom>
          <a:solidFill>
            <a:srgbClr val="D2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473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63;p25">
            <a:extLst>
              <a:ext uri="{FF2B5EF4-FFF2-40B4-BE49-F238E27FC236}">
                <a16:creationId xmlns:a16="http://schemas.microsoft.com/office/drawing/2014/main" id="{3AE93B37-78BA-4AF7-85AA-263538AD51D7}"/>
              </a:ext>
            </a:extLst>
          </p:cNvPr>
          <p:cNvCxnSpPr/>
          <p:nvPr/>
        </p:nvCxnSpPr>
        <p:spPr>
          <a:xfrm>
            <a:off x="4062475" y="695425"/>
            <a:ext cx="5491500" cy="0"/>
          </a:xfrm>
          <a:prstGeom prst="straightConnector1">
            <a:avLst/>
          </a:prstGeom>
          <a:noFill/>
          <a:ln w="76200" cap="flat" cmpd="sng">
            <a:solidFill>
              <a:srgbClr val="2492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63;p25">
            <a:extLst>
              <a:ext uri="{FF2B5EF4-FFF2-40B4-BE49-F238E27FC236}">
                <a16:creationId xmlns:a16="http://schemas.microsoft.com/office/drawing/2014/main" id="{690B7536-6A44-4551-AC4B-51109E81B55E}"/>
              </a:ext>
            </a:extLst>
          </p:cNvPr>
          <p:cNvCxnSpPr/>
          <p:nvPr/>
        </p:nvCxnSpPr>
        <p:spPr>
          <a:xfrm>
            <a:off x="4275796" y="803799"/>
            <a:ext cx="5491500" cy="0"/>
          </a:xfrm>
          <a:prstGeom prst="straightConnector1">
            <a:avLst/>
          </a:prstGeom>
          <a:noFill/>
          <a:ln w="76200" cap="flat" cmpd="sng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27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9D6D349-4F13-4273-A118-94F462128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059590"/>
              </p:ext>
            </p:extLst>
          </p:nvPr>
        </p:nvGraphicFramePr>
        <p:xfrm>
          <a:off x="800289" y="1588770"/>
          <a:ext cx="7591725" cy="19100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7180">
                  <a:extLst>
                    <a:ext uri="{9D8B030D-6E8A-4147-A177-3AD203B41FA5}">
                      <a16:colId xmlns:a16="http://schemas.microsoft.com/office/drawing/2014/main" val="371967421"/>
                    </a:ext>
                  </a:extLst>
                </a:gridCol>
                <a:gridCol w="932180">
                  <a:extLst>
                    <a:ext uri="{9D8B030D-6E8A-4147-A177-3AD203B41FA5}">
                      <a16:colId xmlns:a16="http://schemas.microsoft.com/office/drawing/2014/main" val="870068164"/>
                    </a:ext>
                  </a:extLst>
                </a:gridCol>
                <a:gridCol w="1111568">
                  <a:extLst>
                    <a:ext uri="{9D8B030D-6E8A-4147-A177-3AD203B41FA5}">
                      <a16:colId xmlns:a16="http://schemas.microsoft.com/office/drawing/2014/main" val="2393850803"/>
                    </a:ext>
                  </a:extLst>
                </a:gridCol>
                <a:gridCol w="1035368">
                  <a:extLst>
                    <a:ext uri="{9D8B030D-6E8A-4147-A177-3AD203B41FA5}">
                      <a16:colId xmlns:a16="http://schemas.microsoft.com/office/drawing/2014/main" val="2081818821"/>
                    </a:ext>
                  </a:extLst>
                </a:gridCol>
                <a:gridCol w="671830">
                  <a:extLst>
                    <a:ext uri="{9D8B030D-6E8A-4147-A177-3AD203B41FA5}">
                      <a16:colId xmlns:a16="http://schemas.microsoft.com/office/drawing/2014/main" val="3697361081"/>
                    </a:ext>
                  </a:extLst>
                </a:gridCol>
                <a:gridCol w="684530">
                  <a:extLst>
                    <a:ext uri="{9D8B030D-6E8A-4147-A177-3AD203B41FA5}">
                      <a16:colId xmlns:a16="http://schemas.microsoft.com/office/drawing/2014/main" val="695132986"/>
                    </a:ext>
                  </a:extLst>
                </a:gridCol>
                <a:gridCol w="604850">
                  <a:extLst>
                    <a:ext uri="{9D8B030D-6E8A-4147-A177-3AD203B41FA5}">
                      <a16:colId xmlns:a16="http://schemas.microsoft.com/office/drawing/2014/main" val="2870477508"/>
                    </a:ext>
                  </a:extLst>
                </a:gridCol>
                <a:gridCol w="1003618">
                  <a:extLst>
                    <a:ext uri="{9D8B030D-6E8A-4147-A177-3AD203B41FA5}">
                      <a16:colId xmlns:a16="http://schemas.microsoft.com/office/drawing/2014/main" val="3019707310"/>
                    </a:ext>
                  </a:extLst>
                </a:gridCol>
                <a:gridCol w="604171">
                  <a:extLst>
                    <a:ext uri="{9D8B030D-6E8A-4147-A177-3AD203B41FA5}">
                      <a16:colId xmlns:a16="http://schemas.microsoft.com/office/drawing/2014/main" val="3327456102"/>
                    </a:ext>
                  </a:extLst>
                </a:gridCol>
                <a:gridCol w="646430">
                  <a:extLst>
                    <a:ext uri="{9D8B030D-6E8A-4147-A177-3AD203B41FA5}">
                      <a16:colId xmlns:a16="http://schemas.microsoft.com/office/drawing/2014/main" val="3393826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100" b="1" i="0" u="none" strike="noStrike" cap="none" dirty="0">
                        <a:solidFill>
                          <a:srgbClr val="50874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Date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 err="1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AveragePrice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Total Volume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4046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4225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4770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type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year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region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394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0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2015-12-27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1.33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64236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1036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54454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48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conventional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2015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Albany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3281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2015-12-20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1.35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54876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674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44638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58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conventional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2015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Albany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724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2015-12-13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0.93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118220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794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109149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130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conventional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2015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Albany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4342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3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2015-12-06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1.08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78992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1132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71976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72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conventional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2015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Albany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3938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B5BABCA-1B5F-47C7-A24B-EE54D8E80FB1}"/>
              </a:ext>
            </a:extLst>
          </p:cNvPr>
          <p:cNvSpPr txBox="1"/>
          <p:nvPr/>
        </p:nvSpPr>
        <p:spPr>
          <a:xfrm>
            <a:off x="800289" y="4140298"/>
            <a:ext cx="48045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set contain 1</a:t>
            </a:r>
            <a:r>
              <a:rPr lang="en-US" sz="14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8249 data point 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14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14 features.</a:t>
            </a:r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2293C6FF-3141-4E33-BBE4-3D9B4526C409}"/>
              </a:ext>
            </a:extLst>
          </p:cNvPr>
          <p:cNvSpPr/>
          <p:nvPr/>
        </p:nvSpPr>
        <p:spPr>
          <a:xfrm>
            <a:off x="409904" y="518359"/>
            <a:ext cx="291293" cy="236482"/>
          </a:xfrm>
          <a:prstGeom prst="chevron">
            <a:avLst/>
          </a:prstGeom>
          <a:solidFill>
            <a:srgbClr val="D2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477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63;p25">
            <a:extLst>
              <a:ext uri="{FF2B5EF4-FFF2-40B4-BE49-F238E27FC236}">
                <a16:creationId xmlns:a16="http://schemas.microsoft.com/office/drawing/2014/main" id="{3AE93B37-78BA-4AF7-85AA-263538AD51D7}"/>
              </a:ext>
            </a:extLst>
          </p:cNvPr>
          <p:cNvCxnSpPr/>
          <p:nvPr/>
        </p:nvCxnSpPr>
        <p:spPr>
          <a:xfrm>
            <a:off x="4062475" y="695425"/>
            <a:ext cx="5491500" cy="0"/>
          </a:xfrm>
          <a:prstGeom prst="straightConnector1">
            <a:avLst/>
          </a:prstGeom>
          <a:noFill/>
          <a:ln w="76200" cap="flat" cmpd="sng">
            <a:solidFill>
              <a:srgbClr val="2492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63;p25">
            <a:extLst>
              <a:ext uri="{FF2B5EF4-FFF2-40B4-BE49-F238E27FC236}">
                <a16:creationId xmlns:a16="http://schemas.microsoft.com/office/drawing/2014/main" id="{690B7536-6A44-4551-AC4B-51109E81B55E}"/>
              </a:ext>
            </a:extLst>
          </p:cNvPr>
          <p:cNvCxnSpPr/>
          <p:nvPr/>
        </p:nvCxnSpPr>
        <p:spPr>
          <a:xfrm>
            <a:off x="4275796" y="803799"/>
            <a:ext cx="5491500" cy="0"/>
          </a:xfrm>
          <a:prstGeom prst="straightConnector1">
            <a:avLst/>
          </a:prstGeom>
          <a:noFill/>
          <a:ln w="76200" cap="flat" cmpd="sng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27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2442589" y="2465080"/>
            <a:ext cx="6141855" cy="2362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 fontAlgn="base"/>
            <a:r>
              <a:rPr lang="en-US" sz="1800" spc="2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data was downloaded from the </a:t>
            </a:r>
            <a:r>
              <a:rPr lang="en-US" sz="1800" b="1" spc="20" dirty="0">
                <a:solidFill>
                  <a:srgbClr val="5087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Hass Avocado Board</a:t>
            </a:r>
            <a:r>
              <a:rPr lang="en-US" sz="1800" spc="2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in May of 2018 &amp; compiled into a single CSV and published in </a:t>
            </a:r>
            <a:r>
              <a:rPr lang="en-US" sz="1800" b="1" spc="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Kaggle.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2442589" y="1724529"/>
            <a:ext cx="2129411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D24141"/>
                </a:solidFill>
                <a:latin typeface="Quicksand"/>
                <a:ea typeface="Quicksand"/>
                <a:cs typeface="Quicksand"/>
                <a:sym typeface="Quicksand"/>
              </a:rPr>
              <a:t>Avocado</a:t>
            </a:r>
            <a:r>
              <a:rPr lang="en" sz="1800" b="1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800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Dataset</a:t>
            </a:r>
            <a:endParaRPr sz="1800" dirty="0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7" name="Google Shape;207;p27"/>
          <p:cNvSpPr/>
          <p:nvPr/>
        </p:nvSpPr>
        <p:spPr>
          <a:xfrm>
            <a:off x="-613287" y="2221033"/>
            <a:ext cx="2606100" cy="2606100"/>
          </a:xfrm>
          <a:prstGeom prst="ellipse">
            <a:avLst/>
          </a:prstGeom>
          <a:solidFill>
            <a:srgbClr val="A1C448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A picture containing dark, close, vegetable&#10;&#10;Description automatically generated">
            <a:extLst>
              <a:ext uri="{FF2B5EF4-FFF2-40B4-BE49-F238E27FC236}">
                <a16:creationId xmlns:a16="http://schemas.microsoft.com/office/drawing/2014/main" id="{D3968235-70F9-4A0B-93F0-EE8742CBE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6670" y="1652155"/>
            <a:ext cx="3491345" cy="3491345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A2819E8-496B-44EC-94C9-840BFDFC3E98}"/>
              </a:ext>
            </a:extLst>
          </p:cNvPr>
          <p:cNvSpPr/>
          <p:nvPr/>
        </p:nvSpPr>
        <p:spPr>
          <a:xfrm>
            <a:off x="409904" y="518359"/>
            <a:ext cx="291293" cy="236482"/>
          </a:xfrm>
          <a:prstGeom prst="chevron">
            <a:avLst/>
          </a:prstGeom>
          <a:solidFill>
            <a:srgbClr val="D2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414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07;p27">
            <a:extLst>
              <a:ext uri="{FF2B5EF4-FFF2-40B4-BE49-F238E27FC236}">
                <a16:creationId xmlns:a16="http://schemas.microsoft.com/office/drawing/2014/main" id="{436FD9D8-A94D-45F5-8A6C-CFAAB151F011}"/>
              </a:ext>
            </a:extLst>
          </p:cNvPr>
          <p:cNvSpPr/>
          <p:nvPr/>
        </p:nvSpPr>
        <p:spPr>
          <a:xfrm>
            <a:off x="-136341" y="3675074"/>
            <a:ext cx="1828800" cy="1828800"/>
          </a:xfrm>
          <a:prstGeom prst="ellipse">
            <a:avLst/>
          </a:prstGeom>
          <a:solidFill>
            <a:srgbClr val="A1C448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5;p25">
            <a:extLst>
              <a:ext uri="{FF2B5EF4-FFF2-40B4-BE49-F238E27FC236}">
                <a16:creationId xmlns:a16="http://schemas.microsoft.com/office/drawing/2014/main" id="{2F5361BB-9FA5-434F-A469-C3082908300B}"/>
              </a:ext>
            </a:extLst>
          </p:cNvPr>
          <p:cNvSpPr/>
          <p:nvPr/>
        </p:nvSpPr>
        <p:spPr>
          <a:xfrm>
            <a:off x="-748644" y="2757736"/>
            <a:ext cx="1828800" cy="18288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ctrTitle"/>
          </p:nvPr>
        </p:nvSpPr>
        <p:spPr>
          <a:xfrm>
            <a:off x="1870200" y="2219689"/>
            <a:ext cx="5403600" cy="691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endParaRPr sz="3200"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26"/>
          <p:cNvSpPr txBox="1">
            <a:spLocks noGrp="1"/>
          </p:cNvSpPr>
          <p:nvPr>
            <p:ph type="title" idx="2"/>
          </p:nvPr>
        </p:nvSpPr>
        <p:spPr>
          <a:xfrm>
            <a:off x="3897150" y="1613389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lose-up of some leaves&#10;&#10;Description automatically generated with medium confidence">
            <a:extLst>
              <a:ext uri="{FF2B5EF4-FFF2-40B4-BE49-F238E27FC236}">
                <a16:creationId xmlns:a16="http://schemas.microsoft.com/office/drawing/2014/main" id="{0B0B236F-2237-4D71-BAE8-E9E54CDDE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341" y="2482493"/>
            <a:ext cx="2396671" cy="2379285"/>
          </a:xfrm>
          <a:prstGeom prst="rect">
            <a:avLst/>
          </a:prstGeom>
        </p:spPr>
      </p:pic>
      <p:sp>
        <p:nvSpPr>
          <p:cNvPr id="18" name="Google Shape;207;p27">
            <a:extLst>
              <a:ext uri="{FF2B5EF4-FFF2-40B4-BE49-F238E27FC236}">
                <a16:creationId xmlns:a16="http://schemas.microsoft.com/office/drawing/2014/main" id="{0AC751BC-1EFB-4457-8207-A3F1F48F02B0}"/>
              </a:ext>
            </a:extLst>
          </p:cNvPr>
          <p:cNvSpPr/>
          <p:nvPr/>
        </p:nvSpPr>
        <p:spPr>
          <a:xfrm rot="3165548">
            <a:off x="6650477" y="724039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65;p25">
            <a:extLst>
              <a:ext uri="{FF2B5EF4-FFF2-40B4-BE49-F238E27FC236}">
                <a16:creationId xmlns:a16="http://schemas.microsoft.com/office/drawing/2014/main" id="{15E0C947-BC3E-48C6-8F9F-9D2F6854F14B}"/>
              </a:ext>
            </a:extLst>
          </p:cNvPr>
          <p:cNvSpPr/>
          <p:nvPr/>
        </p:nvSpPr>
        <p:spPr>
          <a:xfrm rot="1134209">
            <a:off x="7057868" y="1245078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65;p25">
            <a:extLst>
              <a:ext uri="{FF2B5EF4-FFF2-40B4-BE49-F238E27FC236}">
                <a16:creationId xmlns:a16="http://schemas.microsoft.com/office/drawing/2014/main" id="{4E54091E-7BD4-4D13-A998-052901BE7848}"/>
              </a:ext>
            </a:extLst>
          </p:cNvPr>
          <p:cNvSpPr/>
          <p:nvPr/>
        </p:nvSpPr>
        <p:spPr>
          <a:xfrm rot="1134209">
            <a:off x="6492213" y="3123340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07;p27">
            <a:extLst>
              <a:ext uri="{FF2B5EF4-FFF2-40B4-BE49-F238E27FC236}">
                <a16:creationId xmlns:a16="http://schemas.microsoft.com/office/drawing/2014/main" id="{450F508A-CBBC-460C-A661-090D999C6CA4}"/>
              </a:ext>
            </a:extLst>
          </p:cNvPr>
          <p:cNvSpPr/>
          <p:nvPr/>
        </p:nvSpPr>
        <p:spPr>
          <a:xfrm rot="3165548">
            <a:off x="7918861" y="2301133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65;p25">
            <a:extLst>
              <a:ext uri="{FF2B5EF4-FFF2-40B4-BE49-F238E27FC236}">
                <a16:creationId xmlns:a16="http://schemas.microsoft.com/office/drawing/2014/main" id="{989A0323-720B-4193-A378-993A822F3260}"/>
              </a:ext>
            </a:extLst>
          </p:cNvPr>
          <p:cNvSpPr/>
          <p:nvPr/>
        </p:nvSpPr>
        <p:spPr>
          <a:xfrm rot="1134209">
            <a:off x="4601470" y="376580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07;p27">
            <a:extLst>
              <a:ext uri="{FF2B5EF4-FFF2-40B4-BE49-F238E27FC236}">
                <a16:creationId xmlns:a16="http://schemas.microsoft.com/office/drawing/2014/main" id="{F5836D2F-D3D9-40BF-8F1D-F022DD1C9E21}"/>
              </a:ext>
            </a:extLst>
          </p:cNvPr>
          <p:cNvSpPr/>
          <p:nvPr/>
        </p:nvSpPr>
        <p:spPr>
          <a:xfrm rot="3165548">
            <a:off x="8255990" y="6428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851414"/>
      </p:ext>
    </p:extLst>
  </p:cSld>
  <p:clrMapOvr>
    <a:masterClrMapping/>
  </p:clrMapOvr>
</p:sld>
</file>

<file path=ppt/theme/theme1.xml><?xml version="1.0" encoding="utf-8"?>
<a:theme xmlns:a="http://schemas.openxmlformats.org/drawingml/2006/main" name="FOOD DAY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1C448"/>
      </a:accent1>
      <a:accent2>
        <a:srgbClr val="657C2B"/>
      </a:accent2>
      <a:accent3>
        <a:srgbClr val="DFEBC0"/>
      </a:accent3>
      <a:accent4>
        <a:srgbClr val="F7D1D1"/>
      </a:accent4>
      <a:accent5>
        <a:srgbClr val="F9E2E2"/>
      </a:accent5>
      <a:accent6>
        <a:srgbClr val="D24141"/>
      </a:accent6>
      <a:hlink>
        <a:srgbClr val="A1C44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4282</TotalTime>
  <Words>565</Words>
  <Application>Microsoft Office PowerPoint</Application>
  <PresentationFormat>On-screen Show (16:9)</PresentationFormat>
  <Paragraphs>223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Abril Fatface</vt:lpstr>
      <vt:lpstr>Quicksand</vt:lpstr>
      <vt:lpstr>Oxygen Light</vt:lpstr>
      <vt:lpstr>Arial</vt:lpstr>
      <vt:lpstr>Times New Roman</vt:lpstr>
      <vt:lpstr>FOOD DAY</vt:lpstr>
      <vt:lpstr>Avocado  Price Prediction</vt:lpstr>
      <vt:lpstr>TABLE OF CONTENTS</vt:lpstr>
      <vt:lpstr>Design</vt:lpstr>
      <vt:lpstr>Design</vt:lpstr>
      <vt:lpstr>Data</vt:lpstr>
      <vt:lpstr>Data Feature</vt:lpstr>
      <vt:lpstr>Data</vt:lpstr>
      <vt:lpstr>Data</vt:lpstr>
      <vt:lpstr>Tools</vt:lpstr>
      <vt:lpstr>Environment</vt:lpstr>
      <vt:lpstr>Modeling</vt:lpstr>
      <vt:lpstr>Algorithm</vt:lpstr>
      <vt:lpstr>Algorithm</vt:lpstr>
      <vt:lpstr>Exploratory Data Analysis </vt:lpstr>
      <vt:lpstr>PowerPoint Presentation</vt:lpstr>
      <vt:lpstr>PowerPoint Presentation</vt:lpstr>
      <vt:lpstr>PowerPoint Presentation</vt:lpstr>
      <vt:lpstr>PowerPoint Presentation</vt:lpstr>
      <vt:lpstr>MODEL</vt:lpstr>
      <vt:lpstr>Model</vt:lpstr>
      <vt:lpstr>Model Performance</vt:lpstr>
      <vt:lpstr>Conclosuion</vt:lpstr>
      <vt:lpstr>Conclosuion</vt:lpstr>
      <vt:lpstr>Q&amp;A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Avocado  Price Prediction</dc:title>
  <dc:creator>❤❤❤ .</dc:creator>
  <cp:lastModifiedBy>❤❤❤ .</cp:lastModifiedBy>
  <cp:revision>3</cp:revision>
  <dcterms:modified xsi:type="dcterms:W3CDTF">2021-12-16T07:13:12Z</dcterms:modified>
</cp:coreProperties>
</file>